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349" r:id="rId5"/>
    <p:sldId id="258" r:id="rId6"/>
    <p:sldId id="259" r:id="rId7"/>
    <p:sldId id="260" r:id="rId8"/>
    <p:sldId id="266" r:id="rId9"/>
    <p:sldId id="267" r:id="rId10"/>
    <p:sldId id="268" r:id="rId11"/>
    <p:sldId id="261" r:id="rId12"/>
    <p:sldId id="341" r:id="rId13"/>
    <p:sldId id="342" r:id="rId14"/>
    <p:sldId id="262" r:id="rId15"/>
    <p:sldId id="333" r:id="rId16"/>
    <p:sldId id="334" r:id="rId17"/>
    <p:sldId id="332" r:id="rId18"/>
    <p:sldId id="335" r:id="rId19"/>
    <p:sldId id="344" r:id="rId20"/>
    <p:sldId id="345" r:id="rId21"/>
    <p:sldId id="346" r:id="rId22"/>
    <p:sldId id="336" r:id="rId23"/>
    <p:sldId id="337" r:id="rId24"/>
    <p:sldId id="338" r:id="rId25"/>
    <p:sldId id="339" r:id="rId26"/>
    <p:sldId id="347" r:id="rId27"/>
    <p:sldId id="348" r:id="rId28"/>
  </p:sldIdLst>
  <p:sldSz cx="18288000" cy="10287000"/>
  <p:notesSz cx="6858000" cy="9144000"/>
  <p:embeddedFontLst>
    <p:embeddedFont>
      <p:font typeface="Patrick Hand" panose="020B0604020202020204" charset="0"/>
      <p:regular r:id="rId30"/>
    </p:embeddedFont>
    <p:embeddedFont>
      <p:font typeface="Poppins" panose="020B0604020202020204" charset="0"/>
      <p:regular r:id="rId31"/>
      <p:bold r:id="rId32"/>
      <p:italic r:id="rId33"/>
      <p:boldItalic r:id="rId34"/>
    </p:embeddedFont>
    <p:embeddedFont>
      <p:font typeface="Poppins Bold" panose="020B0604020202020204" charset="0"/>
      <p:regular r:id="rId35"/>
      <p:bold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0C8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12"/>
      </p:cViewPr>
      <p:guideLst>
        <p:guide orient="horz" pos="22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D685-9DCB-4F82-9C87-652F5C719BF1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6F641-7D01-4CDF-A43A-BCD70981B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77cf0412cd_0_3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77cf0412cd_0_3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63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77cf0412cd_0_3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77cf0412cd_0_3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36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848950" y="887150"/>
            <a:ext cx="10611000" cy="106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58850" y="7785850"/>
            <a:ext cx="4170600" cy="9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6119200" y="1695844"/>
            <a:ext cx="6071400" cy="3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7359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-1350" y="733800"/>
            <a:ext cx="18291000" cy="216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9pPr>
          </a:lstStyle>
          <a:p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-2399" y="8845211"/>
            <a:ext cx="18288574" cy="1441810"/>
            <a:chOff x="6554556" y="4623505"/>
            <a:chExt cx="7127825" cy="720905"/>
          </a:xfrm>
        </p:grpSpPr>
        <p:sp>
          <p:nvSpPr>
            <p:cNvPr id="46" name="Google Shape;46;p7"/>
            <p:cNvSpPr/>
            <p:nvPr/>
          </p:nvSpPr>
          <p:spPr>
            <a:xfrm>
              <a:off x="6554556" y="4623505"/>
              <a:ext cx="7127825" cy="588345"/>
            </a:xfrm>
            <a:custGeom>
              <a:avLst/>
              <a:gdLst/>
              <a:ahLst/>
              <a:cxnLst/>
              <a:rect l="l" t="t" r="r" b="b"/>
              <a:pathLst>
                <a:path w="285113" h="18815" extrusionOk="0">
                  <a:moveTo>
                    <a:pt x="1" y="0"/>
                  </a:moveTo>
                  <a:lnTo>
                    <a:pt x="1" y="4711"/>
                  </a:lnTo>
                  <a:cubicBezTo>
                    <a:pt x="83923" y="10243"/>
                    <a:pt x="167876" y="10517"/>
                    <a:pt x="252467" y="16353"/>
                  </a:cubicBezTo>
                  <a:cubicBezTo>
                    <a:pt x="263380" y="17052"/>
                    <a:pt x="274261" y="17903"/>
                    <a:pt x="285112" y="18815"/>
                  </a:cubicBezTo>
                  <a:lnTo>
                    <a:pt x="285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6554556" y="4761756"/>
              <a:ext cx="7127825" cy="582654"/>
            </a:xfrm>
            <a:custGeom>
              <a:avLst/>
              <a:gdLst/>
              <a:ahLst/>
              <a:cxnLst/>
              <a:rect l="l" t="t" r="r" b="b"/>
              <a:pathLst>
                <a:path w="285113" h="18633" extrusionOk="0">
                  <a:moveTo>
                    <a:pt x="1" y="0"/>
                  </a:moveTo>
                  <a:lnTo>
                    <a:pt x="1" y="18633"/>
                  </a:lnTo>
                  <a:lnTo>
                    <a:pt x="285112" y="18633"/>
                  </a:lnTo>
                  <a:lnTo>
                    <a:pt x="285112" y="14104"/>
                  </a:lnTo>
                  <a:cubicBezTo>
                    <a:pt x="274261" y="13192"/>
                    <a:pt x="263380" y="12341"/>
                    <a:pt x="252467" y="11642"/>
                  </a:cubicBezTo>
                  <a:cubicBezTo>
                    <a:pt x="167876" y="5806"/>
                    <a:pt x="83923" y="55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48" name="Google Shape;48;p7"/>
          <p:cNvSpPr txBox="1">
            <a:spLocks noGrp="1"/>
          </p:cNvSpPr>
          <p:nvPr>
            <p:ph type="title" idx="2"/>
          </p:nvPr>
        </p:nvSpPr>
        <p:spPr>
          <a:xfrm>
            <a:off x="2897950" y="3747500"/>
            <a:ext cx="12492600" cy="4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 b="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20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76200" y="2367700"/>
            <a:ext cx="12735600" cy="52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65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183850" y="2466350"/>
            <a:ext cx="6555600" cy="29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1183850" y="5606150"/>
            <a:ext cx="6555600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914400" lvl="0" indent="-711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1828800" lvl="1" indent="-711200">
              <a:spcBef>
                <a:spcPts val="3200"/>
              </a:spcBef>
              <a:spcAft>
                <a:spcPts val="0"/>
              </a:spcAft>
              <a:buSzPts val="2000"/>
              <a:buChar char="○"/>
              <a:defRPr/>
            </a:lvl2pPr>
            <a:lvl3pPr marL="2743200" lvl="2" indent="-711200">
              <a:spcBef>
                <a:spcPts val="3200"/>
              </a:spcBef>
              <a:spcAft>
                <a:spcPts val="0"/>
              </a:spcAft>
              <a:buSzPts val="2000"/>
              <a:buChar char="■"/>
              <a:defRPr/>
            </a:lvl3pPr>
            <a:lvl4pPr marL="3657600" lvl="3" indent="-711200">
              <a:spcBef>
                <a:spcPts val="3200"/>
              </a:spcBef>
              <a:spcAft>
                <a:spcPts val="0"/>
              </a:spcAft>
              <a:buSzPts val="2000"/>
              <a:buChar char="●"/>
              <a:defRPr/>
            </a:lvl4pPr>
            <a:lvl5pPr marL="4572000" lvl="4" indent="-711200">
              <a:spcBef>
                <a:spcPts val="3200"/>
              </a:spcBef>
              <a:spcAft>
                <a:spcPts val="0"/>
              </a:spcAft>
              <a:buSzPts val="2000"/>
              <a:buChar char="○"/>
              <a:defRPr/>
            </a:lvl5pPr>
            <a:lvl6pPr marL="5486400" lvl="5" indent="-711200">
              <a:spcBef>
                <a:spcPts val="3200"/>
              </a:spcBef>
              <a:spcAft>
                <a:spcPts val="0"/>
              </a:spcAft>
              <a:buSzPts val="2000"/>
              <a:buChar char="■"/>
              <a:defRPr/>
            </a:lvl6pPr>
            <a:lvl7pPr marL="6400800" lvl="6" indent="-711200">
              <a:spcBef>
                <a:spcPts val="3200"/>
              </a:spcBef>
              <a:spcAft>
                <a:spcPts val="0"/>
              </a:spcAft>
              <a:buSzPts val="2000"/>
              <a:buChar char="●"/>
              <a:defRPr/>
            </a:lvl7pPr>
            <a:lvl8pPr marL="7315200" lvl="7" indent="-711200">
              <a:spcBef>
                <a:spcPts val="3200"/>
              </a:spcBef>
              <a:spcAft>
                <a:spcPts val="0"/>
              </a:spcAft>
              <a:buSzPts val="2000"/>
              <a:buChar char="○"/>
              <a:defRPr/>
            </a:lvl8pPr>
            <a:lvl9pPr marL="8229600" lvl="8" indent="-711200">
              <a:spcBef>
                <a:spcPts val="3200"/>
              </a:spcBef>
              <a:spcAft>
                <a:spcPts val="32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552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9pPr>
          </a:lstStyle>
          <a:p>
            <a:endParaRPr/>
          </a:p>
        </p:txBody>
      </p:sp>
      <p:sp>
        <p:nvSpPr>
          <p:cNvPr id="68" name="Google Shape;68;p13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1441800" y="3490250"/>
            <a:ext cx="3456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1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3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5430350" y="3490250"/>
            <a:ext cx="3456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1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13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9418900" y="3490250"/>
            <a:ext cx="3456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1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13407452" y="3490250"/>
            <a:ext cx="3456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1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13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3198400" y="8016600"/>
            <a:ext cx="11913600" cy="1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754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-14450" y="1276550"/>
            <a:ext cx="18316800" cy="1100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grpSp>
        <p:nvGrpSpPr>
          <p:cNvPr id="112" name="Google Shape;112;p19"/>
          <p:cNvGrpSpPr/>
          <p:nvPr/>
        </p:nvGrpSpPr>
        <p:grpSpPr>
          <a:xfrm>
            <a:off x="-2399" y="8845211"/>
            <a:ext cx="18288574" cy="1441810"/>
            <a:chOff x="6554556" y="4623505"/>
            <a:chExt cx="7127825" cy="720905"/>
          </a:xfrm>
        </p:grpSpPr>
        <p:sp>
          <p:nvSpPr>
            <p:cNvPr id="113" name="Google Shape;113;p19"/>
            <p:cNvSpPr/>
            <p:nvPr/>
          </p:nvSpPr>
          <p:spPr>
            <a:xfrm>
              <a:off x="6554556" y="4623505"/>
              <a:ext cx="7127825" cy="588345"/>
            </a:xfrm>
            <a:custGeom>
              <a:avLst/>
              <a:gdLst/>
              <a:ahLst/>
              <a:cxnLst/>
              <a:rect l="l" t="t" r="r" b="b"/>
              <a:pathLst>
                <a:path w="285113" h="18815" extrusionOk="0">
                  <a:moveTo>
                    <a:pt x="1" y="0"/>
                  </a:moveTo>
                  <a:lnTo>
                    <a:pt x="1" y="4711"/>
                  </a:lnTo>
                  <a:cubicBezTo>
                    <a:pt x="83923" y="10243"/>
                    <a:pt x="167876" y="10517"/>
                    <a:pt x="252467" y="16353"/>
                  </a:cubicBezTo>
                  <a:cubicBezTo>
                    <a:pt x="263380" y="17052"/>
                    <a:pt x="274261" y="17903"/>
                    <a:pt x="285112" y="18815"/>
                  </a:cubicBezTo>
                  <a:lnTo>
                    <a:pt x="285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6554556" y="4761756"/>
              <a:ext cx="7127825" cy="582654"/>
            </a:xfrm>
            <a:custGeom>
              <a:avLst/>
              <a:gdLst/>
              <a:ahLst/>
              <a:cxnLst/>
              <a:rect l="l" t="t" r="r" b="b"/>
              <a:pathLst>
                <a:path w="285113" h="18633" extrusionOk="0">
                  <a:moveTo>
                    <a:pt x="1" y="0"/>
                  </a:moveTo>
                  <a:lnTo>
                    <a:pt x="1" y="18633"/>
                  </a:lnTo>
                  <a:lnTo>
                    <a:pt x="285112" y="18633"/>
                  </a:lnTo>
                  <a:lnTo>
                    <a:pt x="285112" y="14104"/>
                  </a:lnTo>
                  <a:cubicBezTo>
                    <a:pt x="274261" y="13192"/>
                    <a:pt x="263380" y="12341"/>
                    <a:pt x="252467" y="11642"/>
                  </a:cubicBezTo>
                  <a:cubicBezTo>
                    <a:pt x="167876" y="5806"/>
                    <a:pt x="83923" y="553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15" name="Google Shape;115;p19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9925200" y="4284000"/>
            <a:ext cx="49206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7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3173700" y="1280750"/>
            <a:ext cx="11940600" cy="10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3280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1_Title and text 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-1350" y="733800"/>
            <a:ext cx="18291000" cy="216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AutoNum type="arabicPeriod"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  <a:defRPr sz="8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AutoNum type="arabicPeriod"/>
              <a:defRPr sz="8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AutoNum type="alphaLcPeriod"/>
              <a:defRPr sz="8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AutoNum type="romanLcPeriod"/>
              <a:defRPr sz="8400"/>
            </a:lvl9pPr>
          </a:lstStyle>
          <a:p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-2399" y="8845211"/>
            <a:ext cx="18288574" cy="1441810"/>
            <a:chOff x="6554556" y="4623505"/>
            <a:chExt cx="7127825" cy="720905"/>
          </a:xfrm>
        </p:grpSpPr>
        <p:sp>
          <p:nvSpPr>
            <p:cNvPr id="155" name="Google Shape;155;p24"/>
            <p:cNvSpPr/>
            <p:nvPr/>
          </p:nvSpPr>
          <p:spPr>
            <a:xfrm>
              <a:off x="6554556" y="4623505"/>
              <a:ext cx="7127825" cy="588345"/>
            </a:xfrm>
            <a:custGeom>
              <a:avLst/>
              <a:gdLst/>
              <a:ahLst/>
              <a:cxnLst/>
              <a:rect l="l" t="t" r="r" b="b"/>
              <a:pathLst>
                <a:path w="285113" h="18815" extrusionOk="0">
                  <a:moveTo>
                    <a:pt x="1" y="0"/>
                  </a:moveTo>
                  <a:lnTo>
                    <a:pt x="1" y="4711"/>
                  </a:lnTo>
                  <a:cubicBezTo>
                    <a:pt x="83923" y="10243"/>
                    <a:pt x="167876" y="10517"/>
                    <a:pt x="252467" y="16353"/>
                  </a:cubicBezTo>
                  <a:cubicBezTo>
                    <a:pt x="263380" y="17052"/>
                    <a:pt x="274261" y="17903"/>
                    <a:pt x="285112" y="18815"/>
                  </a:cubicBezTo>
                  <a:lnTo>
                    <a:pt x="285112" y="0"/>
                  </a:lnTo>
                  <a:close/>
                </a:path>
              </a:pathLst>
            </a:custGeom>
            <a:solidFill>
              <a:srgbClr val="62CF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6554556" y="4761756"/>
              <a:ext cx="7127825" cy="582654"/>
            </a:xfrm>
            <a:custGeom>
              <a:avLst/>
              <a:gdLst/>
              <a:ahLst/>
              <a:cxnLst/>
              <a:rect l="l" t="t" r="r" b="b"/>
              <a:pathLst>
                <a:path w="285113" h="18633" extrusionOk="0">
                  <a:moveTo>
                    <a:pt x="1" y="0"/>
                  </a:moveTo>
                  <a:lnTo>
                    <a:pt x="1" y="18633"/>
                  </a:lnTo>
                  <a:lnTo>
                    <a:pt x="285112" y="18633"/>
                  </a:lnTo>
                  <a:lnTo>
                    <a:pt x="285112" y="14104"/>
                  </a:lnTo>
                  <a:cubicBezTo>
                    <a:pt x="274261" y="13192"/>
                    <a:pt x="263380" y="12341"/>
                    <a:pt x="252467" y="11642"/>
                  </a:cubicBezTo>
                  <a:cubicBezTo>
                    <a:pt x="167876" y="5806"/>
                    <a:pt x="83923" y="55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157" name="Google Shape;157;p24"/>
          <p:cNvSpPr txBox="1">
            <a:spLocks noGrp="1"/>
          </p:cNvSpPr>
          <p:nvPr>
            <p:ph type="title" idx="2"/>
          </p:nvPr>
        </p:nvSpPr>
        <p:spPr>
          <a:xfrm>
            <a:off x="3180700" y="4293022"/>
            <a:ext cx="11926800" cy="13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 b="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4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lt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998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dk2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381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chemeClr val="accen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041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ackground 5">
    <p:bg>
      <p:bgPr>
        <a:solidFill>
          <a:schemeClr val="accent3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9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sz="3500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Lato"/>
              <a:buChar char="■"/>
              <a:defRPr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439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slide" Target="slide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slide" Target="slide1.xm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7.sv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26.png"/><Relationship Id="rId5" Type="http://schemas.openxmlformats.org/officeDocument/2006/relationships/slide" Target="slide1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10" Type="http://schemas.openxmlformats.org/officeDocument/2006/relationships/image" Target="../media/image41.png"/><Relationship Id="rId4" Type="http://schemas.openxmlformats.org/officeDocument/2006/relationships/image" Target="../media/image7.sv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1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7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39175" y="-151086"/>
            <a:ext cx="19366350" cy="10589172"/>
            <a:chOff x="0" y="0"/>
            <a:chExt cx="5100602" cy="27889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0603" cy="2788918"/>
            </a:xfrm>
            <a:custGeom>
              <a:avLst/>
              <a:gdLst/>
              <a:ahLst/>
              <a:cxnLst/>
              <a:rect l="l" t="t" r="r" b="b"/>
              <a:pathLst>
                <a:path w="5100603" h="2788918">
                  <a:moveTo>
                    <a:pt x="0" y="0"/>
                  </a:moveTo>
                  <a:lnTo>
                    <a:pt x="5100603" y="0"/>
                  </a:lnTo>
                  <a:lnTo>
                    <a:pt x="5100603" y="2788918"/>
                  </a:lnTo>
                  <a:lnTo>
                    <a:pt x="0" y="2788918"/>
                  </a:ln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87000"/>
                  </a:srgbClr>
                </a:gs>
                <a:gs pos="50000">
                  <a:srgbClr val="3ABDD4">
                    <a:alpha val="87000"/>
                  </a:srgbClr>
                </a:gs>
                <a:gs pos="100000">
                  <a:srgbClr val="93EFFF">
                    <a:alpha val="8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00602" cy="2827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03078">
            <a:off x="1027455" y="91045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3207" y="3834484"/>
            <a:ext cx="14481586" cy="28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Human Resources</a:t>
            </a:r>
          </a:p>
          <a:p>
            <a:pPr algn="ctr">
              <a:lnSpc>
                <a:spcPts val="10462"/>
              </a:lnSpc>
            </a:pPr>
            <a:r>
              <a:rPr lang="en-US" sz="1216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7743" y="711008"/>
            <a:ext cx="2884257" cy="850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  <a:b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</a:b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3639" y="8692852"/>
            <a:ext cx="793472" cy="787812"/>
            <a:chOff x="0" y="0"/>
            <a:chExt cx="289003" cy="286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003" cy="286941"/>
            </a:xfrm>
            <a:custGeom>
              <a:avLst/>
              <a:gdLst/>
              <a:ahLst/>
              <a:cxnLst/>
              <a:rect l="l" t="t" r="r" b="b"/>
              <a:pathLst>
                <a:path w="289003" h="286941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6735331" y="8904285"/>
            <a:ext cx="270061" cy="364947"/>
          </a:xfrm>
          <a:custGeom>
            <a:avLst/>
            <a:gdLst/>
            <a:ahLst/>
            <a:cxnLst/>
            <a:rect l="l" t="t" r="r" b="b"/>
            <a:pathLst>
              <a:path w="270061" h="364947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Rectangle: Rounded Corners 16">
            <a:hlinkClick r:id="rId7" action="ppaction://hlinksldjump"/>
            <a:extLst>
              <a:ext uri="{FF2B5EF4-FFF2-40B4-BE49-F238E27FC236}">
                <a16:creationId xmlns:a16="http://schemas.microsoft.com/office/drawing/2014/main" id="{936B7FB9-5B7B-4C8E-BC60-726E0296298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8" name="Rectangle: Rounded Corners 17">
            <a:hlinkClick r:id="rId8" action="ppaction://hlinksldjump"/>
            <a:extLst>
              <a:ext uri="{FF2B5EF4-FFF2-40B4-BE49-F238E27FC236}">
                <a16:creationId xmlns:a16="http://schemas.microsoft.com/office/drawing/2014/main" id="{4C72C41A-D635-4CB4-B1F8-7EAFEDA0A32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30FA454D-975A-4C8E-8D22-41B1BB8A93E1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38E66C-63BC-4A2D-94BF-460BD7D113E1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272619" y="820872"/>
            <a:ext cx="1442767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94892" y="828704"/>
            <a:ext cx="1764408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3657" y="2207277"/>
            <a:ext cx="295794" cy="1147761"/>
            <a:chOff x="0" y="0"/>
            <a:chExt cx="62581" cy="2428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8415" y="5143500"/>
            <a:ext cx="15191823" cy="4114800"/>
            <a:chOff x="0" y="0"/>
            <a:chExt cx="4001139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01139" cy="1083733"/>
            </a:xfrm>
            <a:custGeom>
              <a:avLst/>
              <a:gdLst/>
              <a:ahLst/>
              <a:cxnLst/>
              <a:rect l="l" t="t" r="r" b="b"/>
              <a:pathLst>
                <a:path w="4001139" h="1083733">
                  <a:moveTo>
                    <a:pt x="50961" y="0"/>
                  </a:moveTo>
                  <a:lnTo>
                    <a:pt x="3950177" y="0"/>
                  </a:lnTo>
                  <a:cubicBezTo>
                    <a:pt x="3963693" y="0"/>
                    <a:pt x="3976655" y="5369"/>
                    <a:pt x="3986212" y="14926"/>
                  </a:cubicBezTo>
                  <a:cubicBezTo>
                    <a:pt x="3995770" y="24483"/>
                    <a:pt x="4001139" y="37445"/>
                    <a:pt x="4001139" y="50961"/>
                  </a:cubicBezTo>
                  <a:lnTo>
                    <a:pt x="4001139" y="1032772"/>
                  </a:lnTo>
                  <a:cubicBezTo>
                    <a:pt x="4001139" y="1046288"/>
                    <a:pt x="3995770" y="1059250"/>
                    <a:pt x="3986212" y="1068807"/>
                  </a:cubicBezTo>
                  <a:cubicBezTo>
                    <a:pt x="3976655" y="1078364"/>
                    <a:pt x="3963693" y="1083733"/>
                    <a:pt x="3950177" y="1083733"/>
                  </a:cubicBezTo>
                  <a:lnTo>
                    <a:pt x="50961" y="1083733"/>
                  </a:lnTo>
                  <a:cubicBezTo>
                    <a:pt x="37445" y="1083733"/>
                    <a:pt x="24483" y="1078364"/>
                    <a:pt x="14926" y="1068807"/>
                  </a:cubicBezTo>
                  <a:cubicBezTo>
                    <a:pt x="5369" y="1059250"/>
                    <a:pt x="0" y="1046288"/>
                    <a:pt x="0" y="1032772"/>
                  </a:cubicBezTo>
                  <a:lnTo>
                    <a:pt x="0" y="50961"/>
                  </a:lnTo>
                  <a:cubicBezTo>
                    <a:pt x="0" y="37445"/>
                    <a:pt x="5369" y="24483"/>
                    <a:pt x="14926" y="14926"/>
                  </a:cubicBezTo>
                  <a:cubicBezTo>
                    <a:pt x="24483" y="5369"/>
                    <a:pt x="37445" y="0"/>
                    <a:pt x="509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0113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83059" y="1989015"/>
            <a:ext cx="5317179" cy="8869749"/>
            <a:chOff x="0" y="0"/>
            <a:chExt cx="623448" cy="1039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3448" cy="1039992"/>
            </a:xfrm>
            <a:custGeom>
              <a:avLst/>
              <a:gdLst/>
              <a:ahLst/>
              <a:cxnLst/>
              <a:rect l="l" t="t" r="r" b="b"/>
              <a:pathLst>
                <a:path w="623448" h="1039992">
                  <a:moveTo>
                    <a:pt x="115026" y="0"/>
                  </a:moveTo>
                  <a:lnTo>
                    <a:pt x="508422" y="0"/>
                  </a:lnTo>
                  <a:cubicBezTo>
                    <a:pt x="571949" y="0"/>
                    <a:pt x="623448" y="51499"/>
                    <a:pt x="623448" y="115026"/>
                  </a:cubicBezTo>
                  <a:lnTo>
                    <a:pt x="623448" y="924967"/>
                  </a:lnTo>
                  <a:cubicBezTo>
                    <a:pt x="623448" y="988493"/>
                    <a:pt x="571949" y="1039992"/>
                    <a:pt x="508422" y="1039992"/>
                  </a:cubicBezTo>
                  <a:lnTo>
                    <a:pt x="115026" y="1039992"/>
                  </a:lnTo>
                  <a:cubicBezTo>
                    <a:pt x="51499" y="1039992"/>
                    <a:pt x="0" y="988493"/>
                    <a:pt x="0" y="924967"/>
                  </a:cubicBezTo>
                  <a:lnTo>
                    <a:pt x="0" y="115026"/>
                  </a:lnTo>
                  <a:cubicBezTo>
                    <a:pt x="0" y="51499"/>
                    <a:pt x="51499" y="0"/>
                    <a:pt x="115026" y="0"/>
                  </a:cubicBezTo>
                  <a:close/>
                </a:path>
              </a:pathLst>
            </a:custGeom>
            <a:blipFill>
              <a:blip r:embed="rId4"/>
              <a:stretch>
                <a:fillRect l="-75109" r="-7510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689423" y="74468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5108" y="5483730"/>
            <a:ext cx="841874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endParaRPr lang="en-US" sz="224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43208" y="6653013"/>
            <a:ext cx="8418749" cy="236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Proposal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persetujuan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24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permintaan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budget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BEP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PDCA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Risk Management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Pengadaan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(Procurement Plan)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26A53A72-A5C0-45DF-B826-19963D560E68}"/>
              </a:ext>
            </a:extLst>
          </p:cNvPr>
          <p:cNvSpPr txBox="1"/>
          <p:nvPr/>
        </p:nvSpPr>
        <p:spPr>
          <a:xfrm>
            <a:off x="1689423" y="2174628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2. Analisa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B0C388EB-8B0E-4A6A-8BA7-E4F070BEDF81}"/>
              </a:ext>
            </a:extLst>
          </p:cNvPr>
          <p:cNvSpPr txBox="1"/>
          <p:nvPr/>
        </p:nvSpPr>
        <p:spPr>
          <a:xfrm>
            <a:off x="2443207" y="6035450"/>
            <a:ext cx="8418749" cy="37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37"/>
              </a:lnSpc>
            </a:pP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 buat :</a:t>
            </a:r>
          </a:p>
        </p:txBody>
      </p:sp>
      <p:sp>
        <p:nvSpPr>
          <p:cNvPr id="20" name="Rectangle: Rounded Corners 19">
            <a:hlinkClick r:id="rId5" action="ppaction://hlinksldjump"/>
            <a:extLst>
              <a:ext uri="{FF2B5EF4-FFF2-40B4-BE49-F238E27FC236}">
                <a16:creationId xmlns:a16="http://schemas.microsoft.com/office/drawing/2014/main" id="{7A5100D6-A50C-4326-8E59-2B5D3B2315C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305716D-1D7A-4E2B-ABC8-29B62EEB456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4988581B-4D62-4F23-A2C9-E6697A702FAB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942CB38-141D-468D-8B91-34EB74CC8BF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8DAAED6D-8E8A-48D6-964F-F80A623CDCF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5A8030-B353-47A4-9826-E5B9C1CE557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D5C2AB9-E496-4544-90E5-20E7807CCF21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016D63C-96AF-4914-8309-983166EE433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78">
            <a:hlinkClick r:id="rId3" action="ppaction://hlinksldjump"/>
          </p:cNvPr>
          <p:cNvSpPr/>
          <p:nvPr/>
        </p:nvSpPr>
        <p:spPr>
          <a:xfrm>
            <a:off x="1094801" y="1485349"/>
            <a:ext cx="694006" cy="68282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5" name="Google Shape;2465;p78">
            <a:hlinkClick r:id="" action="ppaction://noaction"/>
          </p:cNvPr>
          <p:cNvSpPr/>
          <p:nvPr/>
        </p:nvSpPr>
        <p:spPr>
          <a:xfrm>
            <a:off x="16342599" y="1564300"/>
            <a:ext cx="1007210" cy="524852"/>
          </a:xfrm>
          <a:custGeom>
            <a:avLst/>
            <a:gdLst/>
            <a:ahLst/>
            <a:cxnLst/>
            <a:rect l="l" t="t" r="r" b="b"/>
            <a:pathLst>
              <a:path w="5546" h="2890" extrusionOk="0">
                <a:moveTo>
                  <a:pt x="4193" y="1"/>
                </a:moveTo>
                <a:cubicBezTo>
                  <a:pt x="4132" y="1"/>
                  <a:pt x="4067" y="16"/>
                  <a:pt x="4002" y="42"/>
                </a:cubicBezTo>
                <a:cubicBezTo>
                  <a:pt x="3876" y="74"/>
                  <a:pt x="3781" y="231"/>
                  <a:pt x="3781" y="357"/>
                </a:cubicBezTo>
                <a:lnTo>
                  <a:pt x="3781" y="735"/>
                </a:lnTo>
                <a:lnTo>
                  <a:pt x="662" y="735"/>
                </a:lnTo>
                <a:cubicBezTo>
                  <a:pt x="410" y="735"/>
                  <a:pt x="190" y="672"/>
                  <a:pt x="1" y="546"/>
                </a:cubicBezTo>
                <a:lnTo>
                  <a:pt x="1" y="767"/>
                </a:lnTo>
                <a:cubicBezTo>
                  <a:pt x="1" y="1523"/>
                  <a:pt x="631" y="2153"/>
                  <a:pt x="1355" y="2153"/>
                </a:cubicBezTo>
                <a:lnTo>
                  <a:pt x="3781" y="2153"/>
                </a:lnTo>
                <a:lnTo>
                  <a:pt x="3781" y="2563"/>
                </a:lnTo>
                <a:cubicBezTo>
                  <a:pt x="3781" y="2720"/>
                  <a:pt x="3844" y="2815"/>
                  <a:pt x="4002" y="2878"/>
                </a:cubicBezTo>
                <a:cubicBezTo>
                  <a:pt x="4033" y="2886"/>
                  <a:pt x="4067" y="2890"/>
                  <a:pt x="4101" y="2890"/>
                </a:cubicBezTo>
                <a:cubicBezTo>
                  <a:pt x="4205" y="2890"/>
                  <a:pt x="4317" y="2854"/>
                  <a:pt x="4411" y="2783"/>
                </a:cubicBezTo>
                <a:lnTo>
                  <a:pt x="5420" y="1681"/>
                </a:lnTo>
                <a:cubicBezTo>
                  <a:pt x="5546" y="1555"/>
                  <a:pt x="5546" y="1365"/>
                  <a:pt x="5420" y="1208"/>
                </a:cubicBezTo>
                <a:lnTo>
                  <a:pt x="4411" y="105"/>
                </a:lnTo>
                <a:cubicBezTo>
                  <a:pt x="4356" y="31"/>
                  <a:pt x="4279" y="1"/>
                  <a:pt x="41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6" name="Google Shape;2466;p78"/>
          <p:cNvSpPr txBox="1"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None/>
            </a:pPr>
            <a:r>
              <a:rPr lang="en" dirty="0"/>
              <a:t>Tahapan Analisa</a:t>
            </a:r>
            <a:endParaRPr dirty="0"/>
          </a:p>
        </p:txBody>
      </p:sp>
      <p:pic>
        <p:nvPicPr>
          <p:cNvPr id="2474" name="Google Shape;2474;p78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529350" y="9147443"/>
            <a:ext cx="664400" cy="66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1467;p64">
            <a:extLst>
              <a:ext uri="{FF2B5EF4-FFF2-40B4-BE49-F238E27FC236}">
                <a16:creationId xmlns:a16="http://schemas.microsoft.com/office/drawing/2014/main" id="{122656FC-5272-FD26-2F24-A9589BD5DC01}"/>
              </a:ext>
            </a:extLst>
          </p:cNvPr>
          <p:cNvSpPr txBox="1">
            <a:spLocks/>
          </p:cNvSpPr>
          <p:nvPr/>
        </p:nvSpPr>
        <p:spPr>
          <a:xfrm>
            <a:off x="1380299" y="3422127"/>
            <a:ext cx="15969510" cy="344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 algn="l" defTabSz="18288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4000" kern="0" dirty="0">
                <a:solidFill>
                  <a:srgbClr val="000000"/>
                </a:solidFill>
              </a:rPr>
              <a:t>Identify : </a:t>
            </a:r>
            <a:r>
              <a:rPr lang="en-US" sz="4000" kern="0" dirty="0" err="1">
                <a:solidFill>
                  <a:srgbClr val="000000"/>
                </a:solidFill>
              </a:rPr>
              <a:t>apakah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kartu</a:t>
            </a:r>
            <a:r>
              <a:rPr lang="en-US" sz="4000" kern="0" dirty="0">
                <a:solidFill>
                  <a:srgbClr val="000000"/>
                </a:solidFill>
              </a:rPr>
              <a:t> Jakarta </a:t>
            </a:r>
            <a:r>
              <a:rPr lang="en-US" sz="4000" kern="0" dirty="0" err="1">
                <a:solidFill>
                  <a:srgbClr val="000000"/>
                </a:solidFill>
              </a:rPr>
              <a:t>pintar</a:t>
            </a:r>
            <a:r>
              <a:rPr lang="en-US" sz="4000" kern="0" dirty="0">
                <a:solidFill>
                  <a:srgbClr val="000000"/>
                </a:solidFill>
              </a:rPr>
              <a:t> (KJP) </a:t>
            </a:r>
            <a:r>
              <a:rPr lang="en-US" sz="4000" kern="0" dirty="0" err="1">
                <a:solidFill>
                  <a:srgbClr val="000000"/>
                </a:solidFill>
              </a:rPr>
              <a:t>sudah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mencapai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tujuan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dalam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membantu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pelajar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kurang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mampu</a:t>
            </a:r>
            <a:r>
              <a:rPr lang="en-US" sz="4000" kern="0" dirty="0">
                <a:solidFill>
                  <a:srgbClr val="000000"/>
                </a:solidFill>
              </a:rPr>
              <a:t>? , dan </a:t>
            </a:r>
            <a:r>
              <a:rPr lang="en-US" sz="4000" kern="0" dirty="0" err="1">
                <a:solidFill>
                  <a:srgbClr val="000000"/>
                </a:solidFill>
              </a:rPr>
              <a:t>adanya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masalah</a:t>
            </a:r>
            <a:r>
              <a:rPr lang="en-US" sz="4000" kern="0" dirty="0">
                <a:solidFill>
                  <a:srgbClr val="000000"/>
                </a:solidFill>
              </a:rPr>
              <a:t>- </a:t>
            </a:r>
            <a:r>
              <a:rPr lang="en-US" sz="4000" kern="0" dirty="0" err="1">
                <a:solidFill>
                  <a:srgbClr val="000000"/>
                </a:solidFill>
              </a:rPr>
              <a:t>masalah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lainnya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seperti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kesuliatan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admistrasi</a:t>
            </a:r>
            <a:r>
              <a:rPr lang="en-US" sz="4000" kern="0" dirty="0">
                <a:solidFill>
                  <a:srgbClr val="000000"/>
                </a:solidFill>
              </a:rPr>
              <a:t>, data </a:t>
            </a:r>
            <a:r>
              <a:rPr lang="en-US" sz="4000" kern="0" dirty="0" err="1">
                <a:solidFill>
                  <a:srgbClr val="000000"/>
                </a:solidFill>
              </a:rPr>
              <a:t>tidak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akurat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penyalah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gunaan</a:t>
            </a:r>
            <a:r>
              <a:rPr lang="en-US" sz="4000" kern="0" dirty="0">
                <a:solidFill>
                  <a:srgbClr val="000000"/>
                </a:solidFill>
              </a:rPr>
              <a:t> dana.</a:t>
            </a:r>
            <a:r>
              <a:rPr lang="en-US" sz="5000" kern="0" dirty="0">
                <a:solidFill>
                  <a:srgbClr val="000000"/>
                </a:solidFill>
              </a:rPr>
              <a:t/>
            </a:r>
            <a:br>
              <a:rPr lang="en-US" sz="5000" kern="0" dirty="0">
                <a:solidFill>
                  <a:srgbClr val="000000"/>
                </a:solidFill>
              </a:rPr>
            </a:b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2" name="Google Shape;1467;p64">
            <a:extLst>
              <a:ext uri="{FF2B5EF4-FFF2-40B4-BE49-F238E27FC236}">
                <a16:creationId xmlns:a16="http://schemas.microsoft.com/office/drawing/2014/main" id="{D85477EA-4131-3657-1FE8-AFB3EC0809B0}"/>
              </a:ext>
            </a:extLst>
          </p:cNvPr>
          <p:cNvSpPr txBox="1">
            <a:spLocks/>
          </p:cNvSpPr>
          <p:nvPr/>
        </p:nvSpPr>
        <p:spPr>
          <a:xfrm>
            <a:off x="1441801" y="6036871"/>
            <a:ext cx="15969510" cy="344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 algn="l" defTabSz="18288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4000" kern="0" dirty="0">
                <a:solidFill>
                  <a:srgbClr val="000000"/>
                </a:solidFill>
              </a:rPr>
              <a:t>Understand :  </a:t>
            </a:r>
            <a:r>
              <a:rPr lang="en-US" sz="4000" kern="0" dirty="0" err="1">
                <a:solidFill>
                  <a:srgbClr val="000000"/>
                </a:solidFill>
              </a:rPr>
              <a:t>memahami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cara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kerja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seperti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mekanisme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penyaluran</a:t>
            </a:r>
            <a:r>
              <a:rPr lang="en-US" sz="4000" kern="0" dirty="0">
                <a:solidFill>
                  <a:srgbClr val="000000"/>
                </a:solidFill>
              </a:rPr>
              <a:t>  dana </a:t>
            </a:r>
            <a:r>
              <a:rPr lang="en-US" sz="4000" kern="0" dirty="0" err="1">
                <a:solidFill>
                  <a:srgbClr val="000000"/>
                </a:solidFill>
              </a:rPr>
              <a:t>dari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awal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hingga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akhir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adanya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regulasi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yaitu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peraturan</a:t>
            </a:r>
            <a:r>
              <a:rPr lang="en-US" sz="4000" kern="0" dirty="0">
                <a:solidFill>
                  <a:srgbClr val="000000"/>
                </a:solidFill>
              </a:rPr>
              <a:t> dan </a:t>
            </a:r>
            <a:r>
              <a:rPr lang="en-US" sz="4000" kern="0" dirty="0" err="1">
                <a:solidFill>
                  <a:srgbClr val="000000"/>
                </a:solidFill>
              </a:rPr>
              <a:t>kebijakan</a:t>
            </a:r>
            <a:r>
              <a:rPr lang="en-US" sz="4000" kern="0" dirty="0">
                <a:solidFill>
                  <a:srgbClr val="000000"/>
                </a:solidFill>
              </a:rPr>
              <a:t> yang </a:t>
            </a:r>
            <a:r>
              <a:rPr lang="en-US" sz="4000" kern="0" dirty="0" err="1">
                <a:solidFill>
                  <a:srgbClr val="000000"/>
                </a:solidFill>
              </a:rPr>
              <a:t>mengatur</a:t>
            </a:r>
            <a:r>
              <a:rPr lang="en-US" sz="4000" kern="0" dirty="0">
                <a:solidFill>
                  <a:srgbClr val="000000"/>
                </a:solidFill>
              </a:rPr>
              <a:t> program KJP.</a:t>
            </a:r>
            <a:r>
              <a:rPr lang="en-US" sz="5000" kern="0" dirty="0">
                <a:solidFill>
                  <a:srgbClr val="000000"/>
                </a:solidFill>
              </a:rPr>
              <a:t/>
            </a:r>
            <a:br>
              <a:rPr lang="en-US" sz="5000" kern="0" dirty="0">
                <a:solidFill>
                  <a:srgbClr val="000000"/>
                </a:solidFill>
              </a:rPr>
            </a:b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2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78">
            <a:hlinkClick r:id="rId3" action="ppaction://hlinksldjump"/>
          </p:cNvPr>
          <p:cNvSpPr/>
          <p:nvPr/>
        </p:nvSpPr>
        <p:spPr>
          <a:xfrm>
            <a:off x="1094801" y="1485349"/>
            <a:ext cx="694006" cy="682822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5" name="Google Shape;2465;p78">
            <a:hlinkClick r:id="" action="ppaction://noaction"/>
          </p:cNvPr>
          <p:cNvSpPr/>
          <p:nvPr/>
        </p:nvSpPr>
        <p:spPr>
          <a:xfrm>
            <a:off x="16342599" y="1564300"/>
            <a:ext cx="1007210" cy="524852"/>
          </a:xfrm>
          <a:custGeom>
            <a:avLst/>
            <a:gdLst/>
            <a:ahLst/>
            <a:cxnLst/>
            <a:rect l="l" t="t" r="r" b="b"/>
            <a:pathLst>
              <a:path w="5546" h="2890" extrusionOk="0">
                <a:moveTo>
                  <a:pt x="4193" y="1"/>
                </a:moveTo>
                <a:cubicBezTo>
                  <a:pt x="4132" y="1"/>
                  <a:pt x="4067" y="16"/>
                  <a:pt x="4002" y="42"/>
                </a:cubicBezTo>
                <a:cubicBezTo>
                  <a:pt x="3876" y="74"/>
                  <a:pt x="3781" y="231"/>
                  <a:pt x="3781" y="357"/>
                </a:cubicBezTo>
                <a:lnTo>
                  <a:pt x="3781" y="735"/>
                </a:lnTo>
                <a:lnTo>
                  <a:pt x="662" y="735"/>
                </a:lnTo>
                <a:cubicBezTo>
                  <a:pt x="410" y="735"/>
                  <a:pt x="190" y="672"/>
                  <a:pt x="1" y="546"/>
                </a:cubicBezTo>
                <a:lnTo>
                  <a:pt x="1" y="767"/>
                </a:lnTo>
                <a:cubicBezTo>
                  <a:pt x="1" y="1523"/>
                  <a:pt x="631" y="2153"/>
                  <a:pt x="1355" y="2153"/>
                </a:cubicBezTo>
                <a:lnTo>
                  <a:pt x="3781" y="2153"/>
                </a:lnTo>
                <a:lnTo>
                  <a:pt x="3781" y="2563"/>
                </a:lnTo>
                <a:cubicBezTo>
                  <a:pt x="3781" y="2720"/>
                  <a:pt x="3844" y="2815"/>
                  <a:pt x="4002" y="2878"/>
                </a:cubicBezTo>
                <a:cubicBezTo>
                  <a:pt x="4033" y="2886"/>
                  <a:pt x="4067" y="2890"/>
                  <a:pt x="4101" y="2890"/>
                </a:cubicBezTo>
                <a:cubicBezTo>
                  <a:pt x="4205" y="2890"/>
                  <a:pt x="4317" y="2854"/>
                  <a:pt x="4411" y="2783"/>
                </a:cubicBezTo>
                <a:lnTo>
                  <a:pt x="5420" y="1681"/>
                </a:lnTo>
                <a:cubicBezTo>
                  <a:pt x="5546" y="1555"/>
                  <a:pt x="5546" y="1365"/>
                  <a:pt x="5420" y="1208"/>
                </a:cubicBezTo>
                <a:lnTo>
                  <a:pt x="4411" y="105"/>
                </a:lnTo>
                <a:cubicBezTo>
                  <a:pt x="4356" y="31"/>
                  <a:pt x="4279" y="1"/>
                  <a:pt x="41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6" name="Google Shape;2466;p78"/>
          <p:cNvSpPr txBox="1"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>
              <a:buNone/>
            </a:pPr>
            <a:r>
              <a:rPr lang="en" dirty="0"/>
              <a:t>Tahapan Analisa</a:t>
            </a:r>
            <a:endParaRPr dirty="0"/>
          </a:p>
        </p:txBody>
      </p:sp>
      <p:pic>
        <p:nvPicPr>
          <p:cNvPr id="2474" name="Google Shape;2474;p78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529350" y="9147443"/>
            <a:ext cx="664400" cy="66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1467;p64">
            <a:extLst>
              <a:ext uri="{FF2B5EF4-FFF2-40B4-BE49-F238E27FC236}">
                <a16:creationId xmlns:a16="http://schemas.microsoft.com/office/drawing/2014/main" id="{122656FC-5272-FD26-2F24-A9589BD5DC01}"/>
              </a:ext>
            </a:extLst>
          </p:cNvPr>
          <p:cNvSpPr txBox="1">
            <a:spLocks/>
          </p:cNvSpPr>
          <p:nvPr/>
        </p:nvSpPr>
        <p:spPr>
          <a:xfrm>
            <a:off x="1380299" y="3545879"/>
            <a:ext cx="15969510" cy="319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 algn="l" defTabSz="18288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4000" kern="0" dirty="0">
                <a:solidFill>
                  <a:srgbClr val="000000"/>
                </a:solidFill>
              </a:rPr>
              <a:t>Analyze : </a:t>
            </a:r>
            <a:r>
              <a:rPr lang="en-US" sz="4000" kern="0" dirty="0" err="1">
                <a:solidFill>
                  <a:srgbClr val="000000"/>
                </a:solidFill>
              </a:rPr>
              <a:t>menganalis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untuk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mengindetifikasi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kekuatan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kelemahan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peluang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dari</a:t>
            </a:r>
            <a:r>
              <a:rPr lang="en-US" sz="4000" kern="0" dirty="0">
                <a:solidFill>
                  <a:srgbClr val="000000"/>
                </a:solidFill>
              </a:rPr>
              <a:t> program KJP </a:t>
            </a:r>
            <a:r>
              <a:rPr lang="en-US" sz="4000" kern="0" dirty="0" err="1">
                <a:solidFill>
                  <a:srgbClr val="000000"/>
                </a:solidFill>
              </a:rPr>
              <a:t>ini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menganalis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dengan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membandingkam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kinerja</a:t>
            </a:r>
            <a:r>
              <a:rPr lang="en-US" sz="4000" kern="0" dirty="0">
                <a:solidFill>
                  <a:srgbClr val="000000"/>
                </a:solidFill>
              </a:rPr>
              <a:t> program KJP </a:t>
            </a:r>
            <a:r>
              <a:rPr lang="en-US" sz="4000" kern="0" dirty="0" err="1">
                <a:solidFill>
                  <a:srgbClr val="000000"/>
                </a:solidFill>
              </a:rPr>
              <a:t>dengan</a:t>
            </a:r>
            <a:r>
              <a:rPr lang="en-US" sz="4000" kern="0" dirty="0">
                <a:solidFill>
                  <a:srgbClr val="000000"/>
                </a:solidFill>
              </a:rPr>
              <a:t> program </a:t>
            </a:r>
            <a:r>
              <a:rPr lang="en-US" sz="4000" kern="0" dirty="0" err="1">
                <a:solidFill>
                  <a:srgbClr val="000000"/>
                </a:solidFill>
              </a:rPr>
              <a:t>serupa</a:t>
            </a:r>
            <a:r>
              <a:rPr lang="en-US" sz="4000" kern="0" dirty="0">
                <a:solidFill>
                  <a:srgbClr val="000000"/>
                </a:solidFill>
              </a:rPr>
              <a:t> di </a:t>
            </a:r>
            <a:r>
              <a:rPr lang="en-US" sz="4000" kern="0" dirty="0" err="1">
                <a:solidFill>
                  <a:srgbClr val="000000"/>
                </a:solidFill>
              </a:rPr>
              <a:t>daerah</a:t>
            </a:r>
            <a:r>
              <a:rPr lang="en-US" sz="4000" kern="0" dirty="0">
                <a:solidFill>
                  <a:srgbClr val="000000"/>
                </a:solidFill>
              </a:rPr>
              <a:t> lain.</a:t>
            </a:r>
            <a:r>
              <a:rPr lang="en-US" sz="5000" kern="0" dirty="0">
                <a:solidFill>
                  <a:srgbClr val="000000"/>
                </a:solidFill>
              </a:rPr>
              <a:t/>
            </a:r>
            <a:br>
              <a:rPr lang="en-US" sz="5000" kern="0" dirty="0">
                <a:solidFill>
                  <a:srgbClr val="000000"/>
                </a:solidFill>
              </a:rPr>
            </a:b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2" name="Google Shape;1467;p64">
            <a:extLst>
              <a:ext uri="{FF2B5EF4-FFF2-40B4-BE49-F238E27FC236}">
                <a16:creationId xmlns:a16="http://schemas.microsoft.com/office/drawing/2014/main" id="{D85477EA-4131-3657-1FE8-AFB3EC0809B0}"/>
              </a:ext>
            </a:extLst>
          </p:cNvPr>
          <p:cNvSpPr txBox="1">
            <a:spLocks/>
          </p:cNvSpPr>
          <p:nvPr/>
        </p:nvSpPr>
        <p:spPr>
          <a:xfrm>
            <a:off x="1441801" y="6741120"/>
            <a:ext cx="15969510" cy="1562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"/>
              <a:buNone/>
              <a:defRPr sz="2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685800" algn="l" defTabSz="18288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4000" kern="0" dirty="0">
                <a:solidFill>
                  <a:srgbClr val="000000"/>
                </a:solidFill>
              </a:rPr>
              <a:t>Report : </a:t>
            </a:r>
            <a:r>
              <a:rPr lang="en-US" sz="4000" kern="0" dirty="0" err="1">
                <a:solidFill>
                  <a:srgbClr val="000000"/>
                </a:solidFill>
              </a:rPr>
              <a:t>menggambarkan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singkat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tetang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hasil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analisis</a:t>
            </a:r>
            <a:r>
              <a:rPr lang="en-US" sz="4000" kern="0" dirty="0">
                <a:solidFill>
                  <a:srgbClr val="000000"/>
                </a:solidFill>
              </a:rPr>
              <a:t> yang </a:t>
            </a:r>
            <a:r>
              <a:rPr lang="en-US" sz="4000" kern="0" dirty="0" err="1">
                <a:solidFill>
                  <a:srgbClr val="000000"/>
                </a:solidFill>
              </a:rPr>
              <a:t>mengcakup</a:t>
            </a:r>
            <a:r>
              <a:rPr lang="en-US" sz="4000" kern="0" dirty="0">
                <a:solidFill>
                  <a:srgbClr val="000000"/>
                </a:solidFill>
              </a:rPr>
              <a:t> </a:t>
            </a:r>
            <a:r>
              <a:rPr lang="en-US" sz="4000" kern="0" dirty="0" err="1">
                <a:solidFill>
                  <a:srgbClr val="000000"/>
                </a:solidFill>
              </a:rPr>
              <a:t>efektivitas</a:t>
            </a:r>
            <a:r>
              <a:rPr lang="en-US" sz="4000" kern="0" dirty="0">
                <a:solidFill>
                  <a:srgbClr val="000000"/>
                </a:solidFill>
              </a:rPr>
              <a:t>, </a:t>
            </a:r>
            <a:r>
              <a:rPr lang="en-US" sz="4000" kern="0" dirty="0" err="1">
                <a:solidFill>
                  <a:srgbClr val="000000"/>
                </a:solidFill>
              </a:rPr>
              <a:t>distribusi</a:t>
            </a:r>
            <a:r>
              <a:rPr lang="en-US" sz="4000" kern="0" dirty="0">
                <a:solidFill>
                  <a:srgbClr val="000000"/>
                </a:solidFill>
              </a:rPr>
              <a:t>, dan </a:t>
            </a:r>
            <a:r>
              <a:rPr lang="en-US" sz="4000" kern="0" dirty="0" err="1">
                <a:solidFill>
                  <a:srgbClr val="000000"/>
                </a:solidFill>
              </a:rPr>
              <a:t>kendala</a:t>
            </a:r>
            <a:r>
              <a:rPr lang="en-US" sz="4000" kern="0" dirty="0">
                <a:solidFill>
                  <a:srgbClr val="000000"/>
                </a:solidFill>
              </a:rPr>
              <a:t> yang di </a:t>
            </a:r>
            <a:r>
              <a:rPr lang="en-US" sz="4000" kern="0" dirty="0" err="1">
                <a:solidFill>
                  <a:srgbClr val="000000"/>
                </a:solidFill>
              </a:rPr>
              <a:t>hadapi</a:t>
            </a:r>
            <a:r>
              <a:rPr lang="en-US" sz="4000" kern="0" dirty="0">
                <a:solidFill>
                  <a:srgbClr val="000000"/>
                </a:solidFill>
              </a:rPr>
              <a:t>.</a:t>
            </a:r>
            <a:r>
              <a:rPr lang="en-US" sz="5000" kern="0" dirty="0">
                <a:solidFill>
                  <a:srgbClr val="000000"/>
                </a:solidFill>
              </a:rPr>
              <a:t/>
            </a:r>
            <a:br>
              <a:rPr lang="en-US" sz="5000" kern="0" dirty="0">
                <a:solidFill>
                  <a:srgbClr val="000000"/>
                </a:solidFill>
              </a:rPr>
            </a:b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3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4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35905" y="3502672"/>
            <a:ext cx="5051493" cy="5817203"/>
            <a:chOff x="0" y="0"/>
            <a:chExt cx="573834" cy="6608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3834" cy="660816"/>
            </a:xfrm>
            <a:custGeom>
              <a:avLst/>
              <a:gdLst/>
              <a:ahLst/>
              <a:cxnLst/>
              <a:rect l="l" t="t" r="r" b="b"/>
              <a:pathLst>
                <a:path w="573834" h="660816">
                  <a:moveTo>
                    <a:pt x="121075" y="0"/>
                  </a:moveTo>
                  <a:lnTo>
                    <a:pt x="452758" y="0"/>
                  </a:lnTo>
                  <a:cubicBezTo>
                    <a:pt x="484869" y="0"/>
                    <a:pt x="515665" y="12756"/>
                    <a:pt x="538371" y="35462"/>
                  </a:cubicBezTo>
                  <a:cubicBezTo>
                    <a:pt x="561078" y="58168"/>
                    <a:pt x="573834" y="88964"/>
                    <a:pt x="573834" y="121075"/>
                  </a:cubicBezTo>
                  <a:lnTo>
                    <a:pt x="573834" y="539740"/>
                  </a:lnTo>
                  <a:cubicBezTo>
                    <a:pt x="573834" y="571852"/>
                    <a:pt x="561078" y="602648"/>
                    <a:pt x="538371" y="625354"/>
                  </a:cubicBezTo>
                  <a:cubicBezTo>
                    <a:pt x="515665" y="648060"/>
                    <a:pt x="484869" y="660816"/>
                    <a:pt x="452758" y="660816"/>
                  </a:cubicBezTo>
                  <a:lnTo>
                    <a:pt x="121075" y="660816"/>
                  </a:lnTo>
                  <a:cubicBezTo>
                    <a:pt x="88964" y="660816"/>
                    <a:pt x="58168" y="648060"/>
                    <a:pt x="35462" y="625354"/>
                  </a:cubicBezTo>
                  <a:cubicBezTo>
                    <a:pt x="12756" y="602648"/>
                    <a:pt x="0" y="571852"/>
                    <a:pt x="0" y="539740"/>
                  </a:cubicBezTo>
                  <a:lnTo>
                    <a:pt x="0" y="121075"/>
                  </a:lnTo>
                  <a:cubicBezTo>
                    <a:pt x="0" y="88964"/>
                    <a:pt x="12756" y="58168"/>
                    <a:pt x="35462" y="35462"/>
                  </a:cubicBezTo>
                  <a:cubicBezTo>
                    <a:pt x="58168" y="12756"/>
                    <a:pt x="88964" y="0"/>
                    <a:pt x="121075" y="0"/>
                  </a:cubicBezTo>
                  <a:close/>
                </a:path>
              </a:pathLst>
            </a:custGeom>
            <a:blipFill>
              <a:blip r:embed="rId2"/>
              <a:stretch>
                <a:fillRect l="-36422" r="-3642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773580" y="2635511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perlu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mengetahui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bagaimana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menggunakan system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book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 guide</a:t>
            </a:r>
          </a:p>
        </p:txBody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7A1C89A7-D8F0-45E0-B74C-9C189154356A}"/>
              </a:ext>
            </a:extLst>
          </p:cNvPr>
          <p:cNvSpPr txBox="1"/>
          <p:nvPr/>
        </p:nvSpPr>
        <p:spPr>
          <a:xfrm>
            <a:off x="773580" y="3718260"/>
            <a:ext cx="10656420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Developer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team HR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terperinci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mensukses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project SHS,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Berikut :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267A23-ECF7-4AB2-8589-DE33133071A8}"/>
              </a:ext>
            </a:extLst>
          </p:cNvPr>
          <p:cNvGrpSpPr/>
          <p:nvPr/>
        </p:nvGrpSpPr>
        <p:grpSpPr>
          <a:xfrm>
            <a:off x="2058905" y="4794071"/>
            <a:ext cx="9566228" cy="2639247"/>
            <a:chOff x="911473" y="4794071"/>
            <a:chExt cx="9566228" cy="263924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CA3FDCA-08DF-4E62-84C0-36597C65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473" y="5588630"/>
              <a:ext cx="1202307" cy="12023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ACC3517-70BA-423C-9CCB-04D61789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8749" y="5588629"/>
              <a:ext cx="1310469" cy="12023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3511D2-9006-49CB-98DF-4E769FCFB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2664" y="5415463"/>
              <a:ext cx="1310470" cy="12023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A6E664-6C9E-4057-A353-661E5D1F9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75641" y="5228924"/>
              <a:ext cx="1486377" cy="1486377"/>
            </a:xfrm>
            <a:prstGeom prst="rect">
              <a:avLst/>
            </a:prstGeom>
          </p:spPr>
        </p:pic>
        <p:sp>
          <p:nvSpPr>
            <p:cNvPr id="40" name="TextBox 17">
              <a:extLst>
                <a:ext uri="{FF2B5EF4-FFF2-40B4-BE49-F238E27FC236}">
                  <a16:creationId xmlns:a16="http://schemas.microsoft.com/office/drawing/2014/main" id="{0A1B258B-58AD-410E-B75A-EAEE75F71BB7}"/>
                </a:ext>
              </a:extLst>
            </p:cNvPr>
            <p:cNvSpPr txBox="1"/>
            <p:nvPr/>
          </p:nvSpPr>
          <p:spPr>
            <a:xfrm>
              <a:off x="911473" y="4794071"/>
              <a:ext cx="3117745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Finger print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Absent</a:t>
              </a:r>
            </a:p>
          </p:txBody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B340A234-8A33-4265-BDA5-13F6388FC20D}"/>
                </a:ext>
              </a:extLst>
            </p:cNvPr>
            <p:cNvSpPr txBox="1"/>
            <p:nvPr/>
          </p:nvSpPr>
          <p:spPr>
            <a:xfrm>
              <a:off x="4325012" y="4899762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Central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Databse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TextBox 17">
              <a:extLst>
                <a:ext uri="{FF2B5EF4-FFF2-40B4-BE49-F238E27FC236}">
                  <a16:creationId xmlns:a16="http://schemas.microsoft.com/office/drawing/2014/main" id="{5AA6DBC1-5413-4B98-BD58-E5E8BBBE451D}"/>
                </a:ext>
              </a:extLst>
            </p:cNvPr>
            <p:cNvSpPr txBox="1"/>
            <p:nvPr/>
          </p:nvSpPr>
          <p:spPr>
            <a:xfrm>
              <a:off x="7359956" y="4958513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 Based SHS</a:t>
              </a:r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888CE1A9-611C-40F5-8D76-C81F94F51CB3}"/>
                </a:ext>
              </a:extLst>
            </p:cNvPr>
            <p:cNvSpPr txBox="1"/>
            <p:nvPr/>
          </p:nvSpPr>
          <p:spPr>
            <a:xfrm>
              <a:off x="2659604" y="7063345"/>
              <a:ext cx="6259227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Jika akhir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bulan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FY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maka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akan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</a:t>
              </a:r>
              <a:endParaRPr lang="en-US" sz="2000" b="1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F0753D-A16F-4405-9700-1DABAF8B47CA}"/>
              </a:ext>
            </a:extLst>
          </p:cNvPr>
          <p:cNvGrpSpPr/>
          <p:nvPr/>
        </p:nvGrpSpPr>
        <p:grpSpPr>
          <a:xfrm>
            <a:off x="2124105" y="7756505"/>
            <a:ext cx="3117745" cy="2041712"/>
            <a:chOff x="201552" y="7797700"/>
            <a:chExt cx="3117745" cy="20417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33833A-D5EA-4E9D-B657-8691F7F3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6315" y="7797700"/>
              <a:ext cx="1693373" cy="1708423"/>
            </a:xfrm>
            <a:prstGeom prst="rect">
              <a:avLst/>
            </a:prstGeom>
          </p:spPr>
        </p:pic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961F1900-9D56-4518-A35B-672F16C59AB7}"/>
                </a:ext>
              </a:extLst>
            </p:cNvPr>
            <p:cNvSpPr txBox="1"/>
            <p:nvPr/>
          </p:nvSpPr>
          <p:spPr>
            <a:xfrm>
              <a:off x="201552" y="9469439"/>
              <a:ext cx="3117745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Approval HR Manager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A50BFC-8830-4CBE-8ED4-77F81F48C295}"/>
              </a:ext>
            </a:extLst>
          </p:cNvPr>
          <p:cNvGrpSpPr/>
          <p:nvPr/>
        </p:nvGrpSpPr>
        <p:grpSpPr>
          <a:xfrm>
            <a:off x="6129108" y="7756506"/>
            <a:ext cx="5201927" cy="2197647"/>
            <a:chOff x="6129108" y="7756506"/>
            <a:chExt cx="5201927" cy="219764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EF4FE52-1BE5-4E94-833E-A0111FC11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83385" y="7756506"/>
              <a:ext cx="1693373" cy="1693373"/>
            </a:xfrm>
            <a:prstGeom prst="rect">
              <a:avLst/>
            </a:prstGeom>
          </p:spPr>
        </p:pic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F9A5B68A-1DA7-4A58-84A4-97784BA46121}"/>
                </a:ext>
              </a:extLst>
            </p:cNvPr>
            <p:cNvSpPr txBox="1"/>
            <p:nvPr/>
          </p:nvSpPr>
          <p:spPr>
            <a:xfrm>
              <a:off x="6129108" y="9186635"/>
              <a:ext cx="5201927" cy="767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137"/>
                </a:lnSpc>
              </a:pP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Auto Send mail recap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Gaji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/ </a:t>
              </a:r>
              <a:r>
                <a:rPr lang="en-US" sz="2000" b="1" i="1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Bonusan</a:t>
              </a:r>
              <a:r>
                <a:rPr lang="en-US" sz="2000" b="1" i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dan Chart rank best employee</a:t>
              </a:r>
            </a:p>
          </p:txBody>
        </p:sp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DCE5B9E-B638-4616-ADCE-9D7577206A48}"/>
              </a:ext>
            </a:extLst>
          </p:cNvPr>
          <p:cNvSpPr/>
          <p:nvPr/>
        </p:nvSpPr>
        <p:spPr>
          <a:xfrm>
            <a:off x="5472444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A5E2A1C-39C2-40F8-85A5-93ABC7D85D38}"/>
              </a:ext>
            </a:extLst>
          </p:cNvPr>
          <p:cNvSpPr/>
          <p:nvPr/>
        </p:nvSpPr>
        <p:spPr>
          <a:xfrm>
            <a:off x="8305992" y="5829300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92ABAC2-6959-494D-9444-B3C4EED8F434}"/>
              </a:ext>
            </a:extLst>
          </p:cNvPr>
          <p:cNvSpPr/>
          <p:nvPr/>
        </p:nvSpPr>
        <p:spPr>
          <a:xfrm>
            <a:off x="6021251" y="8372241"/>
            <a:ext cx="656664" cy="609600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13897FE-47EB-49E6-9C09-2B5F3650610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 rot="5400000">
            <a:off x="6455307" y="4145550"/>
            <a:ext cx="1041204" cy="6180707"/>
          </a:xfrm>
          <a:prstGeom prst="bentConnector3">
            <a:avLst>
              <a:gd name="adj1" fmla="val 6902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hlinkClick r:id="rId11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12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13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249" y="3079561"/>
            <a:ext cx="13717276" cy="6722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5" name="TextBox 17"/>
          <p:cNvSpPr txBox="1"/>
          <p:nvPr/>
        </p:nvSpPr>
        <p:spPr>
          <a:xfrm>
            <a:off x="8111146" y="2481461"/>
            <a:ext cx="2087593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MOCKUP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45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95" name="TextBox 17"/>
          <p:cNvSpPr txBox="1"/>
          <p:nvPr/>
        </p:nvSpPr>
        <p:spPr>
          <a:xfrm>
            <a:off x="562532" y="2287250"/>
            <a:ext cx="517002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/>
              <a:t>ERD (Entity-Relationship Diagram)</a:t>
            </a:r>
            <a:r>
              <a:rPr lang="en-US" dirty="0">
                <a:sym typeface="Poppin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690" y="2883730"/>
            <a:ext cx="4671724" cy="706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r="21495"/>
          <a:stretch/>
        </p:blipFill>
        <p:spPr>
          <a:xfrm>
            <a:off x="10531150" y="2885724"/>
            <a:ext cx="4875015" cy="7058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43400" y="8865581"/>
            <a:ext cx="1125531" cy="908785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109" name="TextBox 17"/>
          <p:cNvSpPr txBox="1"/>
          <p:nvPr/>
        </p:nvSpPr>
        <p:spPr>
          <a:xfrm>
            <a:off x="802609" y="2287250"/>
            <a:ext cx="517002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3137"/>
              </a:lnSpc>
              <a:defRPr sz="2000" b="1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 algn="l"/>
            <a:r>
              <a:rPr lang="en-US" dirty="0" smtClean="0"/>
              <a:t>TOOLS</a:t>
            </a:r>
            <a:endParaRPr lang="en-US" dirty="0">
              <a:sym typeface="Poppi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121" y="3162309"/>
            <a:ext cx="8019079" cy="6940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</a:rPr>
              <a:t>1. Database Management System (DBMS)</a:t>
            </a:r>
          </a:p>
          <a:p>
            <a:r>
              <a:rPr lang="en-US" sz="1600" dirty="0">
                <a:solidFill>
                  <a:schemeClr val="tx1"/>
                </a:solidFill>
              </a:rPr>
              <a:t>MySQL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PostgreSQL: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menyimpan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karyawan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absensi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cuti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lembur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persetujuan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2. Backend Development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Node.js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Python (Django/Flask):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API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logika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bisnis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PHP (</a:t>
            </a:r>
            <a:r>
              <a:rPr lang="en-US" sz="1600" dirty="0" err="1">
                <a:solidFill>
                  <a:schemeClr val="tx1"/>
                </a:solidFill>
              </a:rPr>
              <a:t>Laravel</a:t>
            </a:r>
            <a:r>
              <a:rPr lang="en-US" sz="1600" dirty="0">
                <a:solidFill>
                  <a:schemeClr val="tx1"/>
                </a:solidFill>
              </a:rPr>
              <a:t>): </a:t>
            </a:r>
            <a:r>
              <a:rPr lang="en-US" sz="1600" dirty="0" err="1">
                <a:solidFill>
                  <a:schemeClr val="tx1"/>
                </a:solidFill>
              </a:rPr>
              <a:t>Alternatif</a:t>
            </a:r>
            <a:r>
              <a:rPr lang="en-US" sz="1600" dirty="0">
                <a:solidFill>
                  <a:schemeClr val="tx1"/>
                </a:solidFill>
              </a:rPr>
              <a:t> lain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backend.</a:t>
            </a:r>
          </a:p>
          <a:p>
            <a:r>
              <a:rPr lang="en-US" sz="1600" dirty="0">
                <a:solidFill>
                  <a:schemeClr val="tx1"/>
                </a:solidFill>
              </a:rPr>
              <a:t>3. Frontend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HTML, CSS, JavaScript: </a:t>
            </a:r>
            <a:r>
              <a:rPr lang="en-US" sz="1600" dirty="0" err="1">
                <a:solidFill>
                  <a:schemeClr val="tx1"/>
                </a:solidFill>
              </a:rPr>
              <a:t>Dasar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web.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React.js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Vue.js: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membangun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pengguna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dinamis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</a:rPr>
              <a:t>Bootstrap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Tailwind CSS: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desain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antarmuka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responsif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modern.</a:t>
            </a:r>
          </a:p>
          <a:p>
            <a:r>
              <a:rPr lang="en-US" sz="1600" dirty="0">
                <a:solidFill>
                  <a:schemeClr val="tx1"/>
                </a:solidFill>
              </a:rPr>
              <a:t>4. Mobile Development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React Native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Flutter: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mengembangkan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mobile yang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berjalan</a:t>
            </a:r>
            <a:r>
              <a:rPr lang="en-US" sz="1600" dirty="0">
                <a:solidFill>
                  <a:schemeClr val="tx1"/>
                </a:solidFill>
              </a:rPr>
              <a:t> di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Android Studio </a:t>
            </a:r>
            <a:r>
              <a:rPr lang="en-US" sz="1600" dirty="0" err="1">
                <a:solidFill>
                  <a:schemeClr val="tx1"/>
                </a:solidFill>
              </a:rPr>
              <a:t>atau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dirty="0" err="1">
                <a:solidFill>
                  <a:schemeClr val="tx1"/>
                </a:solidFill>
              </a:rPr>
              <a:t>Xcode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pengembangan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aplikasi</a:t>
            </a:r>
            <a:r>
              <a:rPr lang="en-US" sz="1600" dirty="0">
                <a:solidFill>
                  <a:schemeClr val="tx1"/>
                </a:solidFill>
              </a:rPr>
              <a:t> native Android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iOS.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3072" y="3162309"/>
            <a:ext cx="8327571" cy="587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  <a:defRPr sz="160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5. Biometric Integration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ZKTeco</a:t>
            </a:r>
            <a:r>
              <a:rPr lang="en-US" dirty="0">
                <a:solidFill>
                  <a:schemeClr val="tx1"/>
                </a:solidFill>
              </a:rPr>
              <a:t> SDK: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integrasi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perangkat</a:t>
            </a:r>
            <a:r>
              <a:rPr lang="en-US" dirty="0">
                <a:solidFill>
                  <a:schemeClr val="tx1"/>
                </a:solidFill>
              </a:rPr>
              <a:t> fingerprint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/>
                </a:solidFill>
              </a:rPr>
              <a:t>OpenCV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gambar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wajah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6. Cloud Services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AWS (Amazon Web Services)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Google Cloud Platform: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aplikasi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penyimpanan</a:t>
            </a:r>
            <a:r>
              <a:rPr lang="en-US" dirty="0">
                <a:solidFill>
                  <a:schemeClr val="tx1"/>
                </a:solidFill>
              </a:rPr>
              <a:t> data.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7</a:t>
            </a:r>
            <a:r>
              <a:rPr lang="en-US" dirty="0">
                <a:solidFill>
                  <a:schemeClr val="tx1"/>
                </a:solidFill>
              </a:rPr>
              <a:t>. Version Control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GitLab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hosting </a:t>
            </a:r>
            <a:r>
              <a:rPr lang="en-US" dirty="0" err="1">
                <a:solidFill>
                  <a:schemeClr val="tx1"/>
                </a:solidFill>
              </a:rPr>
              <a:t>repositori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8. Project Management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Jira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Trello: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manajemen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proyek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pelacakan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tugas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Slack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Microsoft Teams: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komunikasi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kolaborasi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9. Testing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Selenium: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pengujian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antarmuka</a:t>
            </a:r>
            <a:r>
              <a:rPr lang="en-US" dirty="0">
                <a:solidFill>
                  <a:schemeClr val="tx1"/>
                </a:solidFill>
              </a:rPr>
              <a:t> web.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10</a:t>
            </a:r>
            <a:r>
              <a:rPr lang="en-US" dirty="0">
                <a:solidFill>
                  <a:schemeClr val="tx1"/>
                </a:solidFill>
              </a:rPr>
              <a:t>. CI/CD Tools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Jenkins 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 GitHub Actions: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otomatisasi</a:t>
            </a:r>
            <a:r>
              <a:rPr lang="en-US" dirty="0">
                <a:solidFill>
                  <a:schemeClr val="tx1"/>
                </a:solidFill>
              </a:rPr>
              <a:t> build, testing,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deployment.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Perancangan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2621684" y="2269454"/>
            <a:ext cx="343507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FLOW PROCESS </a:t>
            </a: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733173" y="2265335"/>
            <a:ext cx="10468227" cy="7668587"/>
            <a:chOff x="733173" y="2265335"/>
            <a:chExt cx="10468227" cy="7668587"/>
          </a:xfrm>
        </p:grpSpPr>
        <p:sp>
          <p:nvSpPr>
            <p:cNvPr id="60" name="TextBox 17"/>
            <p:cNvSpPr txBox="1"/>
            <p:nvPr/>
          </p:nvSpPr>
          <p:spPr>
            <a:xfrm>
              <a:off x="4249750" y="2265335"/>
              <a:ext cx="3435072" cy="3699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37"/>
                </a:lnSpc>
              </a:pPr>
              <a:r>
                <a:rPr lang="en-US" sz="20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FLOW PROCESS </a:t>
              </a:r>
              <a:r>
                <a:rPr lang="en-US" sz="2000" b="1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BEFORE</a:t>
              </a:r>
              <a:endPara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733173" y="2781300"/>
              <a:ext cx="10468227" cy="7152622"/>
              <a:chOff x="733173" y="2781300"/>
              <a:chExt cx="10468227" cy="7152622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33173" y="2781300"/>
                <a:ext cx="10468227" cy="2362200"/>
                <a:chOff x="733173" y="2781300"/>
                <a:chExt cx="10468227" cy="23622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733173" y="2781300"/>
                  <a:ext cx="8334627" cy="23622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/>
                <p:cNvSpPr txBox="1"/>
                <p:nvPr/>
              </p:nvSpPr>
              <p:spPr>
                <a:xfrm>
                  <a:off x="9648284" y="3770411"/>
                  <a:ext cx="15531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ALL EMPLOYEE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733173" y="5295899"/>
                <a:ext cx="10163427" cy="4638023"/>
                <a:chOff x="733173" y="2781299"/>
                <a:chExt cx="10163427" cy="4638023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733173" y="2781299"/>
                  <a:ext cx="8334627" cy="463802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9067800" y="3924300"/>
                  <a:ext cx="6096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TextBox 118"/>
                <p:cNvSpPr txBox="1"/>
                <p:nvPr/>
              </p:nvSpPr>
              <p:spPr>
                <a:xfrm>
                  <a:off x="9696250" y="3770411"/>
                  <a:ext cx="12003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HR SECTION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914400" y="2974078"/>
                <a:ext cx="7991926" cy="6698594"/>
                <a:chOff x="914400" y="2974078"/>
                <a:chExt cx="7991926" cy="66985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914400" y="2974078"/>
                  <a:ext cx="3680781" cy="5598422"/>
                  <a:chOff x="644069" y="2974078"/>
                  <a:chExt cx="3680781" cy="5598422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657768" y="2974078"/>
                    <a:ext cx="2752095" cy="646331"/>
                    <a:chOff x="657768" y="2761245"/>
                    <a:chExt cx="2752095" cy="646331"/>
                  </a:xfrm>
                </p:grpSpPr>
                <p:pic>
                  <p:nvPicPr>
                    <p:cNvPr id="1026" name="Picture 2" descr="https://cdn-icons-png.flaticon.com/512/888/88803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7768" y="2764084"/>
                      <a:ext cx="640653" cy="6406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8" name="TextBox 17"/>
                    <p:cNvSpPr txBox="1"/>
                    <p:nvPr/>
                  </p:nvSpPr>
                  <p:spPr>
                    <a:xfrm>
                      <a:off x="1375416" y="2761245"/>
                      <a:ext cx="2034447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Menyiapkan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hard</a:t>
                      </a:r>
                      <a:b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copy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formulir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44069" y="4345928"/>
                    <a:ext cx="3680781" cy="661970"/>
                    <a:chOff x="644069" y="3613737"/>
                    <a:chExt cx="3680781" cy="661970"/>
                  </a:xfrm>
                </p:grpSpPr>
                <p:pic>
                  <p:nvPicPr>
                    <p:cNvPr id="1030" name="Picture 6" descr="https://cdn-icons-png.flaticon.com/512/2666/266650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4069" y="3613737"/>
                      <a:ext cx="661970" cy="6619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69" name="TextBox 17"/>
                    <p:cNvSpPr txBox="1"/>
                    <p:nvPr/>
                  </p:nvSpPr>
                  <p:spPr>
                    <a:xfrm>
                      <a:off x="1375415" y="3621557"/>
                      <a:ext cx="2949435" cy="64633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Manual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dilakukan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/>
                      </a:r>
                      <a:b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tiap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ketua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dengan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kertas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696046" y="5938870"/>
                    <a:ext cx="3622723" cy="558015"/>
                    <a:chOff x="696046" y="4772494"/>
                    <a:chExt cx="3622723" cy="558015"/>
                  </a:xfrm>
                </p:grpSpPr>
                <p:pic>
                  <p:nvPicPr>
                    <p:cNvPr id="1036" name="Picture 12" descr="https://cdn-icons-png.flaticon.com/512/18086/18086345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6046" y="4772494"/>
                      <a:ext cx="558015" cy="55801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1" name="TextBox 17"/>
                    <p:cNvSpPr txBox="1"/>
                    <p:nvPr/>
                  </p:nvSpPr>
                  <p:spPr>
                    <a:xfrm>
                      <a:off x="1369334" y="4877287"/>
                      <a:ext cx="2949435" cy="34842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703357" y="7379866"/>
                    <a:ext cx="3615411" cy="1192634"/>
                    <a:chOff x="703357" y="5406456"/>
                    <a:chExt cx="3615411" cy="1192634"/>
                  </a:xfrm>
                </p:grpSpPr>
                <p:pic>
                  <p:nvPicPr>
                    <p:cNvPr id="1038" name="Picture 14" descr="https://cdn-icons-png.flaticon.com/512/2830/283056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3357" y="5731077"/>
                      <a:ext cx="543392" cy="54339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4" name="TextBox 17"/>
                    <p:cNvSpPr txBox="1"/>
                    <p:nvPr/>
                  </p:nvSpPr>
                  <p:spPr>
                    <a:xfrm>
                      <a:off x="1369333" y="5406456"/>
                      <a:ext cx="2949435" cy="1192634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3137"/>
                        </a:lnSpc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Merekap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absensi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untuk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penggajian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mengrim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email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kepada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accounting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dan</a:t>
                      </a: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bank</a:t>
                      </a:r>
                      <a:endParaRPr lang="en-US" sz="1400"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p:txBody>
                </p:sp>
              </p:grpSp>
              <p:sp>
                <p:nvSpPr>
                  <p:cNvPr id="14" name="Down Arrow 13"/>
                  <p:cNvSpPr/>
                  <p:nvPr/>
                </p:nvSpPr>
                <p:spPr>
                  <a:xfrm>
                    <a:off x="2187274" y="3771900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1605124" y="5367261"/>
                    <a:ext cx="1059735" cy="623882"/>
                    <a:chOff x="-1658658" y="4014822"/>
                    <a:chExt cx="1059735" cy="623882"/>
                  </a:xfrm>
                </p:grpSpPr>
                <p:pic>
                  <p:nvPicPr>
                    <p:cNvPr id="76" name="Picture 124">
                      <a:extLst>
                        <a:ext uri="{FF2B5EF4-FFF2-40B4-BE49-F238E27FC236}">
                          <a16:creationId xmlns:a16="http://schemas.microsoft.com/office/drawing/2014/main" id="{787140A2-281B-6FCA-3B72-DCCB2CFBE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 flipH="1">
                      <a:off x="-1658658" y="4014822"/>
                      <a:ext cx="623882" cy="623882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77" name="Down Arrow 76"/>
                    <p:cNvSpPr/>
                    <p:nvPr/>
                  </p:nvSpPr>
                  <p:spPr>
                    <a:xfrm>
                      <a:off x="-1076508" y="4014822"/>
                      <a:ext cx="477585" cy="623882"/>
                    </a:xfrm>
                    <a:prstGeom prst="downArrow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0" name="Down Arrow 79"/>
                  <p:cNvSpPr/>
                  <p:nvPr/>
                </p:nvSpPr>
                <p:spPr>
                  <a:xfrm>
                    <a:off x="2187274" y="6738861"/>
                    <a:ext cx="477585" cy="623882"/>
                  </a:xfrm>
                  <a:prstGeom prst="downArrow">
                    <a:avLst/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5174669" y="2974078"/>
                  <a:ext cx="3731657" cy="5598422"/>
                  <a:chOff x="5701100" y="2635308"/>
                  <a:chExt cx="3731657" cy="5598422"/>
                </a:xfrm>
              </p:grpSpPr>
              <p:pic>
                <p:nvPicPr>
                  <p:cNvPr id="1032" name="Picture 8" descr="https://cdn-icons-png.flaticon.com/512/7407/7407709.png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01100" y="7270586"/>
                    <a:ext cx="768522" cy="7685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707200" y="2635308"/>
                    <a:ext cx="3725557" cy="5598422"/>
                    <a:chOff x="5707200" y="2635308"/>
                    <a:chExt cx="3725557" cy="5598422"/>
                  </a:xfrm>
                </p:grpSpPr>
                <p:pic>
                  <p:nvPicPr>
                    <p:cNvPr id="1028" name="Picture 4" descr="https://cdn-icons-png.flaticon.com/512/3790/379017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51553" y="4061683"/>
                      <a:ext cx="668198" cy="66819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707200" y="2635308"/>
                      <a:ext cx="3725557" cy="5598422"/>
                      <a:chOff x="5707200" y="2635308"/>
                      <a:chExt cx="3725557" cy="5598422"/>
                    </a:xfrm>
                  </p:grpSpPr>
                  <p:pic>
                    <p:nvPicPr>
                      <p:cNvPr id="1034" name="Picture 10" descr="https://cdn-icons-png.flaticon.com/512/3073/3073464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200" y="2697782"/>
                        <a:ext cx="634834" cy="634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5803953" y="2635308"/>
                        <a:ext cx="3628804" cy="5598422"/>
                        <a:chOff x="696046" y="2974078"/>
                        <a:chExt cx="3628804" cy="5598422"/>
                      </a:xfrm>
                    </p:grpSpPr>
                    <p:sp>
                      <p:nvSpPr>
                        <p:cNvPr id="98" name="TextBox 17"/>
                        <p:cNvSpPr txBox="1"/>
                        <p:nvPr/>
                      </p:nvSpPr>
                      <p:spPr>
                        <a:xfrm>
                          <a:off x="1375416" y="2974078"/>
                          <a:ext cx="2943352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1.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Menyiapkan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hardcopy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lembur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cuti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izin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,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dll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sp>
                      <p:nvSpPr>
                        <p:cNvPr id="96" name="TextBox 17"/>
                        <p:cNvSpPr txBox="1"/>
                        <p:nvPr/>
                      </p:nvSpPr>
                      <p:spPr>
                        <a:xfrm>
                          <a:off x="1375415" y="4353748"/>
                          <a:ext cx="2949435" cy="646331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2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. Manual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penulisan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pada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formulir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permintaan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>
                          <a:off x="696046" y="5938870"/>
                          <a:ext cx="3622723" cy="558015"/>
                          <a:chOff x="696046" y="4772494"/>
                          <a:chExt cx="3622723" cy="558015"/>
                        </a:xfrm>
                      </p:grpSpPr>
                      <p:pic>
                        <p:nvPicPr>
                          <p:cNvPr id="93" name="Picture 12" descr="https://cdn-icons-png.flaticon.com/512/18086/18086345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6046" y="4772494"/>
                            <a:ext cx="558015" cy="5580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94" name="TextBox 17"/>
                          <p:cNvSpPr txBox="1"/>
                          <p:nvPr/>
                        </p:nvSpPr>
                        <p:spPr>
                          <a:xfrm>
                            <a:off x="1369334" y="4877287"/>
                            <a:ext cx="2949435" cy="397545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 lIns="0" tIns="0" rIns="0" bIns="0" rtlCol="0" anchor="t">
                            <a:spAutoFit/>
                          </a:bodyPr>
                          <a:lstStyle/>
                          <a:p>
                            <a:pPr>
                              <a:lnSpc>
                                <a:spcPts val="3137"/>
                              </a:lnSpc>
                            </a:pPr>
                            <a:r>
                              <a:rPr lang="en-US" sz="1400" dirty="0" smtClean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3.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Merekap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harian</a:t>
                            </a:r>
                            <a:r>
                              <a:rPr lang="en-US" sz="1400" dirty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 </a:t>
                            </a:r>
                            <a:r>
                              <a:rPr lang="en-US" sz="1400" dirty="0" err="1" smtClean="0">
                                <a:solidFill>
                                  <a:srgbClr val="FFFFFF"/>
                                </a:solidFill>
                                <a:latin typeface="Poppins"/>
                                <a:ea typeface="Poppins"/>
                                <a:cs typeface="Poppins"/>
                                <a:sym typeface="Poppins"/>
                              </a:rPr>
                              <a:t>perintaan</a:t>
                            </a:r>
                            <a:endPara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endParaRPr>
                          </a:p>
                        </p:txBody>
                      </p:sp>
                    </p:grpSp>
                    <p:sp>
                      <p:nvSpPr>
                        <p:cNvPr id="92" name="TextBox 17"/>
                        <p:cNvSpPr txBox="1"/>
                        <p:nvPr/>
                      </p:nvSpPr>
                      <p:spPr>
                        <a:xfrm>
                          <a:off x="1369333" y="7379866"/>
                          <a:ext cx="2949435" cy="1192634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 anchor="t">
                          <a:spAutoFit/>
                        </a:bodyPr>
                        <a:lstStyle/>
                        <a:p>
                          <a:pPr>
                            <a:lnSpc>
                              <a:spcPts val="3137"/>
                            </a:lnSpc>
                          </a:pP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4.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Merekap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absensi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harian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untuk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penggajian</a:t>
                          </a:r>
                          <a:r>
                            <a:rPr lang="en-US" sz="1400" dirty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mengrim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email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kepada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accounting </a:t>
                          </a:r>
                          <a:r>
                            <a:rPr lang="en-US" sz="1400" dirty="0" err="1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dan</a:t>
                          </a:r>
                          <a:r>
                            <a:rPr lang="en-US" sz="1400" dirty="0" smtClean="0">
                              <a:solidFill>
                                <a:srgbClr val="FFFFFF"/>
                              </a:solidFill>
                              <a:latin typeface="Poppins"/>
                              <a:ea typeface="Poppins"/>
                              <a:cs typeface="Poppins"/>
                              <a:sym typeface="Poppins"/>
                            </a:rPr>
                            <a:t> bank</a:t>
                          </a:r>
                          <a:endParaRPr lang="en-US" sz="1400" dirty="0">
                            <a:solidFill>
                              <a:srgbClr val="FFFFFF"/>
                            </a:solidFill>
                            <a:latin typeface="Poppins"/>
                            <a:ea typeface="Poppins"/>
                            <a:cs typeface="Poppins"/>
                            <a:sym typeface="Poppins"/>
                          </a:endParaRPr>
                        </a:p>
                      </p:txBody>
                    </p:sp>
                    <p:sp>
                      <p:nvSpPr>
                        <p:cNvPr id="86" name="Down Arrow 85"/>
                        <p:cNvSpPr/>
                        <p:nvPr/>
                      </p:nvSpPr>
                      <p:spPr>
                        <a:xfrm>
                          <a:off x="2187274" y="3771900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87" name="Group 86"/>
                        <p:cNvGrpSpPr/>
                        <p:nvPr/>
                      </p:nvGrpSpPr>
                      <p:grpSpPr>
                        <a:xfrm>
                          <a:off x="1605124" y="5367261"/>
                          <a:ext cx="1059735" cy="623882"/>
                          <a:chOff x="-1658658" y="4014822"/>
                          <a:chExt cx="1059735" cy="623882"/>
                        </a:xfrm>
                      </p:grpSpPr>
                      <p:pic>
                        <p:nvPicPr>
                          <p:cNvPr id="89" name="Picture 124">
                            <a:extLst>
                              <a:ext uri="{FF2B5EF4-FFF2-40B4-BE49-F238E27FC236}">
                                <a16:creationId xmlns:a16="http://schemas.microsoft.com/office/drawing/2014/main" id="{787140A2-281B-6FCA-3B72-DCCB2CFBE8F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 flipH="1">
                            <a:off x="-1658658" y="4014822"/>
                            <a:ext cx="623882" cy="623882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sp>
                        <p:nvSpPr>
                          <p:cNvPr id="90" name="Down Arrow 89"/>
                          <p:cNvSpPr/>
                          <p:nvPr/>
                        </p:nvSpPr>
                        <p:spPr>
                          <a:xfrm>
                            <a:off x="-1076508" y="4014822"/>
                            <a:ext cx="477585" cy="623882"/>
                          </a:xfrm>
                          <a:prstGeom prst="downArrow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88" name="Down Arrow 87"/>
                        <p:cNvSpPr/>
                        <p:nvPr/>
                      </p:nvSpPr>
                      <p:spPr>
                        <a:xfrm>
                          <a:off x="2187274" y="6738861"/>
                          <a:ext cx="477585" cy="623882"/>
                        </a:xfrm>
                        <a:prstGeom prst="downArrow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</p:grpSp>
            <p:sp>
              <p:nvSpPr>
                <p:cNvPr id="111" name="Bent-Up Arrow 110"/>
                <p:cNvSpPr/>
                <p:nvPr/>
              </p:nvSpPr>
              <p:spPr>
                <a:xfrm rot="16200000" flipH="1">
                  <a:off x="7396799" y="8848458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Bent-Up Arrow 122"/>
                <p:cNvSpPr/>
                <p:nvPr/>
              </p:nvSpPr>
              <p:spPr>
                <a:xfrm rot="5400000">
                  <a:off x="1494673" y="8848456"/>
                  <a:ext cx="895888" cy="533400"/>
                </a:xfrm>
                <a:prstGeom prst="bentUpArrow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TextBox 17"/>
                <p:cNvSpPr txBox="1"/>
                <p:nvPr/>
              </p:nvSpPr>
              <p:spPr>
                <a:xfrm>
                  <a:off x="2239788" y="8926699"/>
                  <a:ext cx="5338255" cy="74597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3137"/>
                    </a:lnSpc>
                  </a:pP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5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.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Merekap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b="1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KEHADIRAN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bulanan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untuk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perhitungan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kenaikkan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gaji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 &amp; bonus/</a:t>
                  </a:r>
                  <a:r>
                    <a:rPr lang="en-US" sz="1400" dirty="0" err="1" smtClean="0">
                      <a:solidFill>
                        <a:srgbClr val="FFFF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penghargaan</a:t>
                  </a:r>
                  <a:endPara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pic>
        <p:nvPicPr>
          <p:cNvPr id="1044" name="Picture 20" descr="https://cdn-icons-png.flaticon.com/512/8899/8899687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663" y="8069167"/>
            <a:ext cx="1298004" cy="129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1506200" y="2778354"/>
            <a:ext cx="6258931" cy="236220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0896600" y="3921354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1796219" y="3474706"/>
            <a:ext cx="5678892" cy="969496"/>
            <a:chOff x="11732001" y="3289251"/>
            <a:chExt cx="5678892" cy="969496"/>
          </a:xfrm>
        </p:grpSpPr>
        <p:sp>
          <p:nvSpPr>
            <p:cNvPr id="133" name="TextBox 17"/>
            <p:cNvSpPr txBox="1"/>
            <p:nvPr/>
          </p:nvSpPr>
          <p:spPr>
            <a:xfrm>
              <a:off x="11732001" y="3289251"/>
              <a:ext cx="3084391" cy="969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Melakulan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finger print (WFO)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atau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face verify (WFH)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untuk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absen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request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lembur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cuti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izin</a:t>
              </a:r>
              <a:r>
                <a:rPr lang="en-US" sz="1400" dirty="0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1400" dirty="0" err="1" smtClean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dll</a:t>
              </a:r>
              <a:endPara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106469" y="3312334"/>
              <a:ext cx="2304424" cy="923330"/>
              <a:chOff x="15031775" y="3409894"/>
              <a:chExt cx="2304424" cy="923330"/>
            </a:xfrm>
          </p:grpSpPr>
          <p:pic>
            <p:nvPicPr>
              <p:cNvPr id="5" name="Picture 2" descr="https://cdn-icons-png.flaticon.com/512/2313/2313458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31775" y="3472822"/>
                <a:ext cx="797474" cy="797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dn-icons-png.flaticon.com/512/8489/8489277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5391" y="3506155"/>
                <a:ext cx="730808" cy="73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5809954" y="3409894"/>
                <a:ext cx="7432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 smtClean="0"/>
                  <a:t>+</a:t>
                </a:r>
                <a:endParaRPr lang="en-US" sz="5400" b="1" dirty="0"/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11506200" y="5295091"/>
            <a:ext cx="6258931" cy="463588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0896600" y="6438092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1796218" y="5527940"/>
            <a:ext cx="5780496" cy="1091448"/>
            <a:chOff x="11796218" y="5527940"/>
            <a:chExt cx="5780496" cy="1091448"/>
          </a:xfrm>
        </p:grpSpPr>
        <p:grpSp>
          <p:nvGrpSpPr>
            <p:cNvPr id="17" name="Group 16"/>
            <p:cNvGrpSpPr/>
            <p:nvPr/>
          </p:nvGrpSpPr>
          <p:grpSpPr>
            <a:xfrm>
              <a:off x="11796218" y="5679202"/>
              <a:ext cx="4486470" cy="881034"/>
              <a:chOff x="11796218" y="5662899"/>
              <a:chExt cx="4486470" cy="881034"/>
            </a:xfrm>
          </p:grpSpPr>
          <p:pic>
            <p:nvPicPr>
              <p:cNvPr id="1042" name="Picture 18" descr="https://cdn-icons-png.flaticon.com/512/2075/2075667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1654" y="5662899"/>
                <a:ext cx="881034" cy="881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" name="TextBox 17"/>
              <p:cNvSpPr txBox="1"/>
              <p:nvPr/>
            </p:nvSpPr>
            <p:spPr>
              <a:xfrm>
                <a:off x="11796218" y="5941834"/>
                <a:ext cx="3698673" cy="3231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2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en-US" sz="14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Melakulan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crosscheck </a:t>
                </a:r>
                <a:r>
                  <a:rPr lang="en-US" sz="1400" dirty="0" err="1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dan</a:t>
                </a:r>
                <a:r>
                  <a:rPr lang="en-US" sz="1400" dirty="0" smtClean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Approval</a:t>
                </a:r>
                <a:endParaRPr lang="en-US" sz="14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26" name="Picture 6" descr="https://cdn-icons-png.flaticon.com/512/4157/4157035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5266" y="5527940"/>
              <a:ext cx="1091448" cy="109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TextBox 17"/>
          <p:cNvSpPr txBox="1"/>
          <p:nvPr/>
        </p:nvSpPr>
        <p:spPr>
          <a:xfrm>
            <a:off x="11802146" y="7328802"/>
            <a:ext cx="580368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Melakulan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crosscheck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Dashboard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apabila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terdapat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bonus,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penghargaan</a:t>
            </a:r>
            <a:r>
              <a:rPr lang="en-US" sz="14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en-US" sz="1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Freeform 10"/>
          <p:cNvSpPr/>
          <p:nvPr/>
        </p:nvSpPr>
        <p:spPr>
          <a:xfrm rot="403078">
            <a:off x="11803741" y="8107798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4" name="TextBox 11"/>
          <p:cNvSpPr txBox="1"/>
          <p:nvPr/>
        </p:nvSpPr>
        <p:spPr>
          <a:xfrm>
            <a:off x="11506200" y="9071760"/>
            <a:ext cx="625893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9"/>
              </a:lnSpc>
            </a:pPr>
            <a:r>
              <a:rPr lang="en-US" sz="40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05" name="TextBox 13"/>
          <p:cNvSpPr txBox="1"/>
          <p:nvPr/>
        </p:nvSpPr>
        <p:spPr>
          <a:xfrm>
            <a:off x="12365143" y="8156732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</p:spTree>
    <p:extLst>
      <p:ext uri="{BB962C8B-B14F-4D97-AF65-F5344CB8AC3E}">
        <p14:creationId xmlns:p14="http://schemas.microsoft.com/office/powerpoint/2010/main" val="12946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DA29-D2D3-0E85-8FDD-56EEC559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00" y="1298348"/>
            <a:ext cx="15427200" cy="1150800"/>
          </a:xfrm>
        </p:spPr>
        <p:txBody>
          <a:bodyPr/>
          <a:lstStyle/>
          <a:p>
            <a:pPr>
              <a:buNone/>
            </a:pPr>
            <a:r>
              <a:rPr lang="en-US" sz="5000" dirty="0"/>
              <a:t>Phase </a:t>
            </a:r>
            <a:r>
              <a:rPr lang="en-US" sz="5000" dirty="0" err="1"/>
              <a:t>implementasi</a:t>
            </a:r>
            <a:r>
              <a:rPr lang="en-US" sz="5000" dirty="0"/>
              <a:t> </a:t>
            </a:r>
            <a:endParaRPr lang="en-ID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965D1-0337-BE88-74E6-0A54AD0BB2E7}"/>
              </a:ext>
            </a:extLst>
          </p:cNvPr>
          <p:cNvSpPr txBox="1"/>
          <p:nvPr/>
        </p:nvSpPr>
        <p:spPr>
          <a:xfrm>
            <a:off x="504499" y="3168868"/>
            <a:ext cx="17783502" cy="542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Perencanaan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(Plan the Implementation):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Pemerintah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DKI Jakarta,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melalui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dinas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IT,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merancang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digital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mendata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Dibuat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rencana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anggaran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jadwal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peluncuran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integrasi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perbankan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keamanan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Pengumuman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Implementasi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(Announce the Implementation):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Program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diumumkan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kepada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masyarakat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melalui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media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massa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portal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resmi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pemerintah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sekolah-sekolah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masyarakat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memahami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manfaat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cara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pendaftarannya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Pengadaan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Sumber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Daya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Keras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(Obtain Hardware Resources):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Pengadaan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server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database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infrastruktur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jaringan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agar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dapat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diakses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oleh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bank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mitra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Bank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penyedia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kartu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juga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menyediakan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mesin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pembaca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kartu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toko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buku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penyedia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alat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defTabSz="1828800">
              <a:buClr>
                <a:srgbClr val="000000"/>
              </a:buClr>
            </a:pPr>
            <a:endParaRPr lang="en-ID"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9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FBCDC11-92EF-D28E-508F-0ADA1C61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00" y="1298348"/>
            <a:ext cx="15427200" cy="1150800"/>
          </a:xfrm>
        </p:spPr>
        <p:txBody>
          <a:bodyPr/>
          <a:lstStyle/>
          <a:p>
            <a:pPr>
              <a:buNone/>
            </a:pPr>
            <a:r>
              <a:rPr lang="en-US" sz="5000" dirty="0"/>
              <a:t>Phase </a:t>
            </a:r>
            <a:r>
              <a:rPr lang="en-US" sz="5000" dirty="0" err="1"/>
              <a:t>implementasi</a:t>
            </a:r>
            <a:r>
              <a:rPr lang="en-US" sz="5000" dirty="0"/>
              <a:t> </a:t>
            </a:r>
            <a:endParaRPr lang="en-ID" sz="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05868-1836-2B48-6BFD-15ADD54846DB}"/>
              </a:ext>
            </a:extLst>
          </p:cNvPr>
          <p:cNvSpPr txBox="1"/>
          <p:nvPr/>
        </p:nvSpPr>
        <p:spPr>
          <a:xfrm>
            <a:off x="1647497" y="3294993"/>
            <a:ext cx="14993006" cy="535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Pengadaan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Sumber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Daya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Lunak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(Obtain Software Resources):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Pengembangan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mendata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validasi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dokumen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pencairan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Software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juga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mengintegrasikan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dari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Dinas Pendidikan, dan bank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mitra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Persiapan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Basis Data (Prepare the Database):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Dinas Pendidikan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mengumpulkan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dari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sekolah-sekolah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seperti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nama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alamat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status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ekonomi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menentukan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kelayakan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diuji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validitasnya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tidak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ganda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palsu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Persiapan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Fasilitas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Fisik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(Prepare Physical Facilities):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Pusat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disiapkan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mengelola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informasi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Bank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mitra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menyiapkan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fasilitas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mencetak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kartu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menyalurkan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dana.</a:t>
            </a:r>
          </a:p>
        </p:txBody>
      </p:sp>
    </p:spTree>
    <p:extLst>
      <p:ext uri="{BB962C8B-B14F-4D97-AF65-F5344CB8AC3E}">
        <p14:creationId xmlns:p14="http://schemas.microsoft.com/office/powerpoint/2010/main" val="257326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10261"/>
            <a:ext cx="19332685" cy="4208777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8417" y="2715031"/>
            <a:ext cx="237613" cy="922004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62718" y="2685703"/>
            <a:ext cx="7168598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48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416" y="4152900"/>
            <a:ext cx="8323625" cy="1475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trobosan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inovasi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menyelesaikan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Human Resources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r>
              <a:rPr lang="en-US" sz="22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416" y="755219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  <p:pic>
        <p:nvPicPr>
          <p:cNvPr id="1026" name="Picture 2" descr="Human resources concept illustration">
            <a:extLst>
              <a:ext uri="{FF2B5EF4-FFF2-40B4-BE49-F238E27FC236}">
                <a16:creationId xmlns:a16="http://schemas.microsoft.com/office/drawing/2014/main" id="{3AE2A330-EA3C-4D50-A554-79720F8E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772" y="2006721"/>
            <a:ext cx="5962650" cy="5962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hlinkClick r:id="rId5" action="ppaction://hlinksldjump"/>
            <a:extLst>
              <a:ext uri="{FF2B5EF4-FFF2-40B4-BE49-F238E27FC236}">
                <a16:creationId xmlns:a16="http://schemas.microsoft.com/office/drawing/2014/main" id="{D9E44CB7-78BB-4C09-83EB-0E41C7009E0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C190A45-E8B7-4DD5-BB17-DA5D312E42A0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6" name="Rectangle: Rounded Corners 25">
            <a:hlinkClick r:id="rId6" action="ppaction://hlinksldjump"/>
            <a:extLst>
              <a:ext uri="{FF2B5EF4-FFF2-40B4-BE49-F238E27FC236}">
                <a16:creationId xmlns:a16="http://schemas.microsoft.com/office/drawing/2014/main" id="{E6A9B74E-D465-43C3-8ADE-6EDE4CCD1FC7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B6A9DB8-8FE6-4605-BE4C-6D40C41F57B8}"/>
              </a:ext>
            </a:extLst>
          </p:cNvPr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8" name="Rectangle: Rounded Corners 27">
            <a:hlinkClick r:id="rId7" action="ppaction://hlinksldjump"/>
            <a:extLst>
              <a:ext uri="{FF2B5EF4-FFF2-40B4-BE49-F238E27FC236}">
                <a16:creationId xmlns:a16="http://schemas.microsoft.com/office/drawing/2014/main" id="{1220E161-07AC-44C2-90F7-CF51FAC6A6A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31751F-7B62-455C-8948-952DDC8D5EF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B127D833-900E-4DB5-90F0-CF410688E6B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B8C1307-A7E0-4245-8C65-D9C3C29F518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F04B57-CD66-1E67-AB39-05BEDAA5BD40}"/>
              </a:ext>
            </a:extLst>
          </p:cNvPr>
          <p:cNvSpPr txBox="1"/>
          <p:nvPr/>
        </p:nvSpPr>
        <p:spPr>
          <a:xfrm>
            <a:off x="1599455" y="3820319"/>
            <a:ext cx="12155214" cy="375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7"/>
              <a:tabLst>
                <a:tab pos="914400" algn="l"/>
              </a:tabLst>
            </a:pP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Edukasi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Peserta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(Educate Participants and Users):</a:t>
            </a:r>
            <a:endParaRPr lang="en-ID" sz="20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Pelatihan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diberikan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kepada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operator di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menginput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Sosialisasi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juga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dilakukan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kepada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orang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tua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tentang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cara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kartu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peraturan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program.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7"/>
              <a:tabLst>
                <a:tab pos="914400" algn="l"/>
              </a:tabLst>
            </a:pP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Peralihan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0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Baru (Cutover the New System):</a:t>
            </a:r>
            <a:endParaRPr lang="en-ID" sz="20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Setelah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semua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komponen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siap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KJP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diluncurkan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secara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bertahap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Dana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pertama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ditransfer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kartu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mulai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menggunakannya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membeli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kebutuhan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A066F-F6A1-C834-119C-F3101BC4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00" y="1298348"/>
            <a:ext cx="15427200" cy="1150800"/>
          </a:xfrm>
        </p:spPr>
        <p:txBody>
          <a:bodyPr/>
          <a:lstStyle/>
          <a:p>
            <a:pPr>
              <a:buNone/>
            </a:pPr>
            <a:r>
              <a:rPr lang="en-US" sz="5000" dirty="0"/>
              <a:t>Phase </a:t>
            </a:r>
            <a:r>
              <a:rPr lang="en-US" sz="5000" dirty="0" err="1"/>
              <a:t>implementasi</a:t>
            </a:r>
            <a:r>
              <a:rPr lang="en-US" sz="5000" dirty="0"/>
              <a:t> </a:t>
            </a:r>
            <a:endParaRPr lang="en-ID" sz="5000" dirty="0"/>
          </a:p>
        </p:txBody>
      </p:sp>
    </p:spTree>
    <p:extLst>
      <p:ext uri="{BB962C8B-B14F-4D97-AF65-F5344CB8AC3E}">
        <p14:creationId xmlns:p14="http://schemas.microsoft.com/office/powerpoint/2010/main" val="412676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AKTIVITAS DENGAN DUE DATE, PIC, STATUS PENGERJAAN, DAN CATATAN SELAMA PENGERJAAN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pantau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oleh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GM HR </a:t>
            </a:r>
            <a:r>
              <a:rPr lang="en-US" sz="200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200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IT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49" y="3575678"/>
            <a:ext cx="1720455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UAT (User Acceptance Test)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55" y="3910355"/>
            <a:ext cx="10529245" cy="58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1" y="3391797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SOSIALISASI 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996755" y="3398720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BOOK DAN USER GUIDE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2" name="Picture 2" descr="https://cdn-icons-png.flaticon.com/512/2680/268066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99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7"/>
          <p:cNvSpPr txBox="1"/>
          <p:nvPr/>
        </p:nvSpPr>
        <p:spPr>
          <a:xfrm>
            <a:off x="1143000" y="4513788"/>
            <a:ext cx="6019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(masing2 section)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 (HR+IT)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Conceptor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(HR)</a:t>
            </a:r>
            <a:endParaRPr lang="en-US"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974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Penerapan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UAT (User Acceptance Test)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755" y="3910355"/>
            <a:ext cx="10529245" cy="5857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1" y="3391797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SOSIALISASI 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6996755" y="3398720"/>
            <a:ext cx="601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 BOOK DAN USER GUIDE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2" name="Picture 2" descr="https://cdn-icons-png.flaticon.com/512/2680/268066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69949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7"/>
          <p:cNvSpPr txBox="1"/>
          <p:nvPr/>
        </p:nvSpPr>
        <p:spPr>
          <a:xfrm>
            <a:off x="1143000" y="4513788"/>
            <a:ext cx="6019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(masing2 section)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 (HR+IT)</a:t>
            </a:r>
          </a:p>
          <a:p>
            <a:pPr marL="285750" indent="-285750">
              <a:lnSpc>
                <a:spcPts val="3137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Conceptor</a:t>
            </a:r>
            <a:r>
              <a:rPr lang="en-US" sz="16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(HR)</a:t>
            </a:r>
            <a:endParaRPr lang="en-US"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743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3" y="2190733"/>
            <a:ext cx="17326229" cy="7981967"/>
            <a:chOff x="-193023" y="-68372"/>
            <a:chExt cx="4563287" cy="2102246"/>
          </a:xfrm>
        </p:grpSpPr>
        <p:sp>
          <p:nvSpPr>
            <p:cNvPr id="3" name="Freeform 3"/>
            <p:cNvSpPr/>
            <p:nvPr/>
          </p:nvSpPr>
          <p:spPr>
            <a:xfrm>
              <a:off x="-193023" y="-68372"/>
              <a:ext cx="4563287" cy="2102246"/>
            </a:xfrm>
            <a:custGeom>
              <a:avLst/>
              <a:gdLst/>
              <a:ahLst/>
              <a:cxnLst/>
              <a:rect l="l" t="t" r="r" b="b"/>
              <a:pathLst>
                <a:path w="4130389" h="1845719">
                  <a:moveTo>
                    <a:pt x="49366" y="0"/>
                  </a:moveTo>
                  <a:lnTo>
                    <a:pt x="4081023" y="0"/>
                  </a:lnTo>
                  <a:cubicBezTo>
                    <a:pt x="4108287" y="0"/>
                    <a:pt x="4130389" y="22102"/>
                    <a:pt x="4130389" y="49366"/>
                  </a:cubicBezTo>
                  <a:lnTo>
                    <a:pt x="4130389" y="1796352"/>
                  </a:lnTo>
                  <a:cubicBezTo>
                    <a:pt x="4130389" y="1809445"/>
                    <a:pt x="4125188" y="1822001"/>
                    <a:pt x="4115930" y="1831260"/>
                  </a:cubicBezTo>
                  <a:cubicBezTo>
                    <a:pt x="4106672" y="1840518"/>
                    <a:pt x="4094116" y="1845719"/>
                    <a:pt x="4081023" y="1845719"/>
                  </a:cubicBezTo>
                  <a:lnTo>
                    <a:pt x="49366" y="1845719"/>
                  </a:lnTo>
                  <a:cubicBezTo>
                    <a:pt x="36274" y="1845719"/>
                    <a:pt x="23717" y="1840518"/>
                    <a:pt x="14459" y="1831260"/>
                  </a:cubicBezTo>
                  <a:cubicBezTo>
                    <a:pt x="5201" y="1822001"/>
                    <a:pt x="0" y="1809445"/>
                    <a:pt x="0" y="1796352"/>
                  </a:cubicBezTo>
                  <a:lnTo>
                    <a:pt x="0" y="49366"/>
                  </a:lnTo>
                  <a:cubicBezTo>
                    <a:pt x="0" y="36274"/>
                    <a:pt x="5201" y="23717"/>
                    <a:pt x="14459" y="14459"/>
                  </a:cubicBezTo>
                  <a:cubicBezTo>
                    <a:pt x="23717" y="5201"/>
                    <a:pt x="36274" y="0"/>
                    <a:pt x="493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30390" cy="188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7">
            <a:extLst>
              <a:ext uri="{FF2B5EF4-FFF2-40B4-BE49-F238E27FC236}">
                <a16:creationId xmlns:a16="http://schemas.microsoft.com/office/drawing/2014/main" id="{E80AEAED-B8CF-4F7B-A87E-C306858041DD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61A3B301-93C5-490A-B2CC-45F92CC5BC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E4F0DEEE-BC77-4C8B-8E7C-E8129DC5462D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7816E9E-B6D4-4B4E-950B-64C56117C077}"/>
              </a:ext>
            </a:extLst>
          </p:cNvPr>
          <p:cNvSpPr txBox="1"/>
          <p:nvPr/>
        </p:nvSpPr>
        <p:spPr>
          <a:xfrm>
            <a:off x="852907" y="1100365"/>
            <a:ext cx="7661035" cy="1011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4. </a:t>
            </a:r>
            <a:r>
              <a:rPr lang="en-US" sz="5400" b="1" dirty="0" err="1" smtClean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Pemeliharaan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338B33F8-CEB9-4AB0-AD5B-AF3D90F1BBF7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F7533445-AFC8-46E4-AF7B-AEE644FD1E51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39" name="Rectangle: Rounded Corners 38">
            <a:hlinkClick r:id="rId5" action="ppaction://hlinksldjump"/>
            <a:extLst>
              <a:ext uri="{FF2B5EF4-FFF2-40B4-BE49-F238E27FC236}">
                <a16:creationId xmlns:a16="http://schemas.microsoft.com/office/drawing/2014/main" id="{071D95AE-BA10-474B-A1B0-4A2038EC314D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8B02F2D7-B0F0-4E72-AD0F-C474CB9212F3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52" name="Rectangle: Rounded Corners 51">
            <a:hlinkClick r:id="rId6" action="ppaction://hlinksldjump"/>
            <a:extLst>
              <a:ext uri="{FF2B5EF4-FFF2-40B4-BE49-F238E27FC236}">
                <a16:creationId xmlns:a16="http://schemas.microsoft.com/office/drawing/2014/main" id="{7A146985-E98D-4CE6-A37F-5769B98903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09977062-9C3F-4BB0-A7F8-F8830AD76E2F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55" name="Rectangle: Rounded Corners 54">
            <a:hlinkClick r:id="rId7" action="ppaction://hlinksldjump"/>
            <a:extLst>
              <a:ext uri="{FF2B5EF4-FFF2-40B4-BE49-F238E27FC236}">
                <a16:creationId xmlns:a16="http://schemas.microsoft.com/office/drawing/2014/main" id="{C577109C-E8B4-431E-BEB8-026B48FA765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15D9879-76AC-4CEE-9105-54EC64A007E9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36A875E8-2EF2-43AE-9E00-C01D67D341B8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FE719231-4D88-462F-9126-D4E04C20486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61" name="TextBox 17"/>
          <p:cNvSpPr txBox="1"/>
          <p:nvPr/>
        </p:nvSpPr>
        <p:spPr>
          <a:xfrm>
            <a:off x="1143000" y="2499971"/>
            <a:ext cx="15087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PADA UAT BERSAMA-SAMA MEMBUAT KESEPAKATAN DOKUMEN PENYERAHAN DAN CHECK LIST ITEM APABILA TERJADI ABNORMAL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TextBox 17"/>
          <p:cNvSpPr txBox="1"/>
          <p:nvPr/>
        </p:nvSpPr>
        <p:spPr>
          <a:xfrm>
            <a:off x="1143000" y="2857173"/>
            <a:ext cx="13639800" cy="3699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28571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143000" y="7971018"/>
            <a:ext cx="161163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LAPORAN PEMELIHARAAN INTERVAL DENGAN 2 PARAF (MANAGER DEVELOPER DAN MANAGER USER</a:t>
            </a:r>
            <a:endParaRPr lang="en-US" sz="28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94" name="Picture 2" descr="https://cdn-icons-png.flaticon.com/512/1548/15482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7" y="4048370"/>
            <a:ext cx="2879392" cy="28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cons-png.flaticon.com/512/1358/13586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9" y="4004506"/>
            <a:ext cx="2967120" cy="29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icrosoft office excel 2021 - asebik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879" y="4205345"/>
            <a:ext cx="5130886" cy="25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AAE5-9385-0BF4-8E30-F081071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5000" dirty="0" err="1"/>
              <a:t>Tahap</a:t>
            </a:r>
            <a:r>
              <a:rPr lang="en-US" sz="5000" dirty="0"/>
              <a:t> maintenance</a:t>
            </a:r>
            <a:endParaRPr lang="en-ID" sz="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A2574-D18B-28A5-2B97-DB7ACB4191C8}"/>
              </a:ext>
            </a:extLst>
          </p:cNvPr>
          <p:cNvSpPr txBox="1"/>
          <p:nvPr/>
        </p:nvSpPr>
        <p:spPr>
          <a:xfrm>
            <a:off x="520161" y="3011839"/>
            <a:ext cx="18382434" cy="612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Monitoring Kinerja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Melacak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Penyaluran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Pantau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alur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distribusi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tidak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keterlambatan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Pemantauan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Menggunakan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mengaudit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 agar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sesuai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tujuan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Melacak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Ketersediaan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Infrastruktur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server,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jaringan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keras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lain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tetap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optimal.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Pembaruan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Bug Fixing: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masalah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teknis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yang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muncul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seperti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error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dalam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pelaporan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kegagalan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validasi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dokumen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Pembaruan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Meng-upgrade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perangkat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lunak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agar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kompatibel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teknologi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Penyesuaian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Kebijakan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Sesuaikan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aturan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mekanisme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jika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perubahan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kebijakan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pemerintah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terkait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Edukasi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Dukungan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Pelatihan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Lanjutan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pelatihan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tambahan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bagi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operator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orang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tua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terkait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fitur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prosedur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Layanan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Dukungan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Sediakan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layanan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customer service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menangani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keluhan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secara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real-time.</a:t>
            </a:r>
          </a:p>
        </p:txBody>
      </p:sp>
    </p:spTree>
    <p:extLst>
      <p:ext uri="{BB962C8B-B14F-4D97-AF65-F5344CB8AC3E}">
        <p14:creationId xmlns:p14="http://schemas.microsoft.com/office/powerpoint/2010/main" val="294832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CA4DD-149F-DE84-BF62-5C5C02AC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800" y="1219518"/>
            <a:ext cx="15427200" cy="1150800"/>
          </a:xfrm>
        </p:spPr>
        <p:txBody>
          <a:bodyPr/>
          <a:lstStyle/>
          <a:p>
            <a:pPr>
              <a:buNone/>
            </a:pPr>
            <a:r>
              <a:rPr lang="en-US" sz="5000" dirty="0" err="1"/>
              <a:t>Tahap</a:t>
            </a:r>
            <a:r>
              <a:rPr lang="en-US" sz="5000" dirty="0"/>
              <a:t> maintenance</a:t>
            </a:r>
            <a:endParaRPr lang="en-ID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73147-2E14-83A0-2FA6-104C62CE4211}"/>
              </a:ext>
            </a:extLst>
          </p:cNvPr>
          <p:cNvSpPr txBox="1"/>
          <p:nvPr/>
        </p:nvSpPr>
        <p:spPr>
          <a:xfrm>
            <a:off x="584618" y="3050193"/>
            <a:ext cx="17328628" cy="535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Validasi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Pemutakhiran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Pengecekan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Berkala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Pastikan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KJP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tetap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valid,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terutama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yang lulus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keluar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dari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kriteria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Penghapusan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Duplikasi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Data: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Hapus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penerima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ganda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mencegah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penyalahgunaan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dana.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Audit dan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Evaluasi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Secara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Berkala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Evaluasi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Efektivitas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Analisis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apakah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mencapai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target,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seperti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peningkatan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akses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kurang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mampu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Identifikasi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Risiko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Baru: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Cari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celah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keamanan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potensi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penyalahgunaan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baru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yang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perlu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ditangani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685800" indent="-6858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Font typeface="+mj-lt"/>
              <a:buAutoNum type="arabicPeriod" startAt="4"/>
              <a:tabLst>
                <a:tab pos="9144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Komunikasi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dan Feedback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endParaRPr lang="en-ID" sz="2200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Kumpulkan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Masukan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Pengguna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Lakukan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survei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terhadap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siswa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orang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tua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sekolah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mengetahui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kendala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atau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usulan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perbaikan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1485900" lvl="1" indent="-571500" defTabSz="1828800">
              <a:lnSpc>
                <a:spcPct val="107000"/>
              </a:lnSpc>
              <a:spcAft>
                <a:spcPts val="1600"/>
              </a:spcAft>
              <a:buClr>
                <a:srgbClr val="000000"/>
              </a:buClr>
              <a:buSzPts val="1000"/>
              <a:buFont typeface="Courier New" panose="02070309020205020404" pitchFamily="49" charset="0"/>
              <a:buChar char="o"/>
              <a:tabLst>
                <a:tab pos="1828800" algn="l"/>
              </a:tabLst>
            </a:pP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Diskusi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Pemangku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b="1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Kepentingan</a:t>
            </a:r>
            <a:r>
              <a:rPr lang="en-ID" sz="22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: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Libatkan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Pemerintah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DKI, Bank DKI, dan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dinas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pendidikan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untuk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membahas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perkembangan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ID" sz="2200" kern="1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sistem</a:t>
            </a:r>
            <a:r>
              <a:rPr lang="en-ID" sz="22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19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310261"/>
            <a:ext cx="19332685" cy="4208777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62869" y="524628"/>
            <a:ext cx="237613" cy="922004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17170" y="495300"/>
            <a:ext cx="7168598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9"/>
              </a:lnSpc>
            </a:pPr>
            <a:r>
              <a:rPr lang="en-US" sz="48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8416" y="755219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SHS</a:t>
            </a:r>
          </a:p>
        </p:txBody>
      </p:sp>
      <p:sp>
        <p:nvSpPr>
          <p:cNvPr id="24" name="Rectangle: Rounded Corners 23">
            <a:hlinkClick r:id="rId4" action="ppaction://hlinksldjump"/>
            <a:extLst>
              <a:ext uri="{FF2B5EF4-FFF2-40B4-BE49-F238E27FC236}">
                <a16:creationId xmlns:a16="http://schemas.microsoft.com/office/drawing/2014/main" id="{D9E44CB7-78BB-4C09-83EB-0E41C7009E0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C190A45-E8B7-4DD5-BB17-DA5D312E42A0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6" name="Rectangle: Rounded Corners 25">
            <a:hlinkClick r:id="rId5" action="ppaction://hlinksldjump"/>
            <a:extLst>
              <a:ext uri="{FF2B5EF4-FFF2-40B4-BE49-F238E27FC236}">
                <a16:creationId xmlns:a16="http://schemas.microsoft.com/office/drawing/2014/main" id="{E6A9B74E-D465-43C3-8ADE-6EDE4CCD1FC7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FB6A9DB8-8FE6-4605-BE4C-6D40C41F57B8}"/>
              </a:ext>
            </a:extLst>
          </p:cNvPr>
          <p:cNvSpPr txBox="1"/>
          <p:nvPr/>
        </p:nvSpPr>
        <p:spPr>
          <a:xfrm>
            <a:off x="12535905" y="828704"/>
            <a:ext cx="1512319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8" name="Rectangle: Rounded Corners 27">
            <a:hlinkClick r:id="rId6" action="ppaction://hlinksldjump"/>
            <a:extLst>
              <a:ext uri="{FF2B5EF4-FFF2-40B4-BE49-F238E27FC236}">
                <a16:creationId xmlns:a16="http://schemas.microsoft.com/office/drawing/2014/main" id="{1220E161-07AC-44C2-90F7-CF51FAC6A6A7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431751F-7B62-455C-8948-952DDC8D5EF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B127D833-900E-4DB5-90F0-CF410688E6B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9B8C1307-A7E0-4245-8C65-D9C3C29F5188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  <p:sp>
        <p:nvSpPr>
          <p:cNvPr id="23" name="Google Shape;715;p55"/>
          <p:cNvSpPr txBox="1">
            <a:spLocks/>
          </p:cNvSpPr>
          <p:nvPr/>
        </p:nvSpPr>
        <p:spPr>
          <a:xfrm>
            <a:off x="717264" y="1629182"/>
            <a:ext cx="8949078" cy="836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200">
                <a:solidFill>
                  <a:srgbClr val="0C8EB6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sz="4000" b="1" dirty="0" err="1"/>
              <a:t>Karakteristik</a:t>
            </a:r>
            <a:r>
              <a:rPr lang="en-US" b="1" dirty="0"/>
              <a:t> </a:t>
            </a:r>
          </a:p>
        </p:txBody>
      </p:sp>
      <p:sp>
        <p:nvSpPr>
          <p:cNvPr id="32" name="Google Shape;716;p55"/>
          <p:cNvSpPr txBox="1">
            <a:spLocks/>
          </p:cNvSpPr>
          <p:nvPr/>
        </p:nvSpPr>
        <p:spPr>
          <a:xfrm>
            <a:off x="717264" y="2785942"/>
            <a:ext cx="17189736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200">
                <a:solidFill>
                  <a:srgbClr val="0C8EB6"/>
                </a:solidFill>
                <a:latin typeface="Poppins"/>
                <a:ea typeface="Poppins"/>
                <a:cs typeface="Poppins"/>
              </a:defRPr>
            </a:lvl1pPr>
          </a:lstStyle>
          <a:p>
            <a:r>
              <a:rPr lang="en-US" dirty="0" err="1"/>
              <a:t>Komponen</a:t>
            </a:r>
            <a:r>
              <a:rPr lang="en-US" dirty="0"/>
              <a:t> : </a:t>
            </a:r>
            <a:r>
              <a:rPr lang="en-US" dirty="0" err="1" smtClean="0"/>
              <a:t>Semua</a:t>
            </a:r>
            <a:r>
              <a:rPr lang="en-US" dirty="0" smtClean="0"/>
              <a:t> section </a:t>
            </a:r>
            <a:r>
              <a:rPr lang="en-US" dirty="0" err="1" smtClean="0"/>
              <a:t>sebagai</a:t>
            </a:r>
            <a:r>
              <a:rPr lang="en-US" dirty="0" smtClean="0"/>
              <a:t> end user, HR </a:t>
            </a:r>
            <a:r>
              <a:rPr lang="en-US" dirty="0" err="1" smtClean="0"/>
              <a:t>sebagai</a:t>
            </a:r>
            <a:r>
              <a:rPr lang="en-US" dirty="0" smtClean="0"/>
              <a:t> Developer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penanggung</a:t>
            </a:r>
            <a:r>
              <a:rPr lang="en-US" dirty="0" smtClean="0"/>
              <a:t> </a:t>
            </a:r>
            <a:r>
              <a:rPr lang="en-US" dirty="0" err="1" smtClean="0"/>
              <a:t>jawab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IS/IT </a:t>
            </a:r>
            <a:r>
              <a:rPr lang="en-US" dirty="0" err="1" smtClean="0"/>
              <a:t>sebagai</a:t>
            </a:r>
            <a:r>
              <a:rPr lang="en-US" dirty="0" smtClean="0"/>
              <a:t> Developer </a:t>
            </a:r>
            <a:r>
              <a:rPr lang="en-US" dirty="0" err="1" smtClean="0"/>
              <a:t>dan</a:t>
            </a:r>
            <a:r>
              <a:rPr lang="en-US" dirty="0" smtClean="0"/>
              <a:t> Maintenance.</a:t>
            </a:r>
            <a:endParaRPr lang="en-US" dirty="0"/>
          </a:p>
          <a:p>
            <a:r>
              <a:rPr lang="en-US" dirty="0" err="1" smtClean="0"/>
              <a:t>Batasan</a:t>
            </a:r>
            <a:r>
              <a:rPr lang="en-US" dirty="0" smtClean="0"/>
              <a:t> : Status </a:t>
            </a:r>
            <a:r>
              <a:rPr lang="en-US" dirty="0" err="1" smtClean="0"/>
              <a:t>kehadiran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payroll.</a:t>
            </a:r>
          </a:p>
          <a:p>
            <a:r>
              <a:rPr lang="en-US" dirty="0" err="1" smtClean="0"/>
              <a:t>Lingkuang</a:t>
            </a:r>
            <a:r>
              <a:rPr lang="en-US" dirty="0" smtClean="0"/>
              <a:t> </a:t>
            </a:r>
            <a:r>
              <a:rPr lang="en-US" dirty="0" err="1"/>
              <a:t>Luar</a:t>
            </a:r>
            <a:r>
              <a:rPr lang="en-US" dirty="0"/>
              <a:t> :  </a:t>
            </a:r>
            <a:r>
              <a:rPr lang="en-US" dirty="0" smtClean="0"/>
              <a:t>Bank.</a:t>
            </a:r>
            <a:endParaRPr lang="en-US" dirty="0"/>
          </a:p>
          <a:p>
            <a:r>
              <a:rPr lang="en-US" dirty="0"/>
              <a:t>Input :  </a:t>
            </a:r>
            <a:r>
              <a:rPr lang="en-US" dirty="0" smtClean="0"/>
              <a:t>Data </a:t>
            </a:r>
            <a:r>
              <a:rPr lang="en-US" dirty="0" err="1" smtClean="0"/>
              <a:t>kehadiran</a:t>
            </a:r>
            <a:r>
              <a:rPr lang="en-US" dirty="0" smtClean="0"/>
              <a:t> finger print / Face verification, </a:t>
            </a:r>
            <a:r>
              <a:rPr lang="en-US" dirty="0" err="1" smtClean="0"/>
              <a:t>formulir-formulir</a:t>
            </a:r>
            <a:r>
              <a:rPr lang="en-US" dirty="0" smtClean="0"/>
              <a:t> </a:t>
            </a:r>
            <a:r>
              <a:rPr lang="en-US" dirty="0" err="1" smtClean="0"/>
              <a:t>pengajuan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Output : </a:t>
            </a:r>
            <a:r>
              <a:rPr lang="en-US" dirty="0" smtClean="0"/>
              <a:t>Dashboard auto summary, efficiency, </a:t>
            </a:r>
            <a:r>
              <a:rPr lang="en-US" dirty="0" err="1" smtClean="0"/>
              <a:t>akurasi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integrasi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Penghubung</a:t>
            </a:r>
            <a:r>
              <a:rPr lang="en-US" dirty="0"/>
              <a:t> : </a:t>
            </a:r>
            <a:r>
              <a:rPr lang="en-US" dirty="0" err="1" smtClean="0"/>
              <a:t>Koneksi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section </a:t>
            </a:r>
            <a:r>
              <a:rPr lang="en-US" dirty="0" err="1" smtClean="0"/>
              <a:t>dengan</a:t>
            </a:r>
            <a:r>
              <a:rPr lang="en-US" dirty="0" smtClean="0"/>
              <a:t> HR, </a:t>
            </a:r>
            <a:r>
              <a:rPr lang="en-US" dirty="0" err="1" smtClean="0"/>
              <a:t>dan</a:t>
            </a:r>
            <a:r>
              <a:rPr lang="en-US" dirty="0" smtClean="0"/>
              <a:t> HR </a:t>
            </a:r>
            <a:r>
              <a:rPr lang="en-US" dirty="0" err="1" smtClean="0"/>
              <a:t>kepada</a:t>
            </a:r>
            <a:r>
              <a:rPr lang="en-US" dirty="0" smtClean="0"/>
              <a:t> accounting </a:t>
            </a:r>
            <a:r>
              <a:rPr lang="en-US" dirty="0" err="1" smtClean="0"/>
              <a:t>dan</a:t>
            </a:r>
            <a:r>
              <a:rPr lang="en-US" dirty="0" smtClean="0"/>
              <a:t> Bank.</a:t>
            </a:r>
            <a:endParaRPr lang="en-US" dirty="0"/>
          </a:p>
          <a:p>
            <a:r>
              <a:rPr lang="en-US" dirty="0"/>
              <a:t>Storage : </a:t>
            </a:r>
            <a:r>
              <a:rPr lang="en-US" dirty="0" smtClean="0"/>
              <a:t>Database </a:t>
            </a:r>
            <a:r>
              <a:rPr lang="en-US" dirty="0" err="1" smtClean="0"/>
              <a:t>kehadiran</a:t>
            </a:r>
            <a:r>
              <a:rPr lang="en-US" dirty="0" smtClean="0"/>
              <a:t>, </a:t>
            </a:r>
            <a:r>
              <a:rPr lang="en-US" dirty="0" err="1" smtClean="0"/>
              <a:t>karyawan</a:t>
            </a:r>
            <a:r>
              <a:rPr lang="en-US" dirty="0" smtClean="0"/>
              <a:t>, </a:t>
            </a:r>
            <a:r>
              <a:rPr lang="en-US" dirty="0" err="1" smtClean="0"/>
              <a:t>keuangan</a:t>
            </a:r>
            <a:r>
              <a:rPr lang="en-US" dirty="0" smtClean="0"/>
              <a:t>, section, </a:t>
            </a:r>
            <a:r>
              <a:rPr lang="en-US" dirty="0" err="1" smtClean="0"/>
              <a:t>karyawan</a:t>
            </a:r>
            <a:r>
              <a:rPr lang="en-US" dirty="0" smtClean="0"/>
              <a:t> </a:t>
            </a:r>
            <a:r>
              <a:rPr lang="en-US" dirty="0" err="1" smtClean="0"/>
              <a:t>subcon</a:t>
            </a:r>
            <a:r>
              <a:rPr lang="en-US" dirty="0" smtClean="0"/>
              <a:t>, </a:t>
            </a:r>
            <a:r>
              <a:rPr lang="en-US" dirty="0" err="1" smtClean="0"/>
              <a:t>permintaan</a:t>
            </a:r>
            <a:r>
              <a:rPr lang="en-US" dirty="0" smtClean="0"/>
              <a:t> </a:t>
            </a:r>
            <a:r>
              <a:rPr lang="en-US" dirty="0" err="1" smtClean="0"/>
              <a:t>formulir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03352" y="-1250340"/>
            <a:ext cx="7138565" cy="10112366"/>
            <a:chOff x="0" y="0"/>
            <a:chExt cx="1880116" cy="2663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0116" cy="2663339"/>
            </a:xfrm>
            <a:custGeom>
              <a:avLst/>
              <a:gdLst/>
              <a:ahLst/>
              <a:cxnLst/>
              <a:rect l="l" t="t" r="r" b="b"/>
              <a:pathLst>
                <a:path w="1880116" h="2663339">
                  <a:moveTo>
                    <a:pt x="108452" y="0"/>
                  </a:moveTo>
                  <a:lnTo>
                    <a:pt x="1771664" y="0"/>
                  </a:lnTo>
                  <a:cubicBezTo>
                    <a:pt x="1800427" y="0"/>
                    <a:pt x="1828012" y="11426"/>
                    <a:pt x="1848351" y="31765"/>
                  </a:cubicBezTo>
                  <a:cubicBezTo>
                    <a:pt x="1868690" y="52104"/>
                    <a:pt x="1880116" y="79689"/>
                    <a:pt x="1880116" y="108452"/>
                  </a:cubicBezTo>
                  <a:lnTo>
                    <a:pt x="1880116" y="2554887"/>
                  </a:lnTo>
                  <a:cubicBezTo>
                    <a:pt x="1880116" y="2614784"/>
                    <a:pt x="1831560" y="2663339"/>
                    <a:pt x="1771664" y="2663339"/>
                  </a:cubicBezTo>
                  <a:lnTo>
                    <a:pt x="108452" y="2663339"/>
                  </a:lnTo>
                  <a:cubicBezTo>
                    <a:pt x="48556" y="2663339"/>
                    <a:pt x="0" y="2614784"/>
                    <a:pt x="0" y="2554887"/>
                  </a:cubicBezTo>
                  <a:lnTo>
                    <a:pt x="0" y="108452"/>
                  </a:lnTo>
                  <a:cubicBezTo>
                    <a:pt x="0" y="48556"/>
                    <a:pt x="48556" y="0"/>
                    <a:pt x="1084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0116" cy="2701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99083" y="2398764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1047014" y="706285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13300" y="2427629"/>
            <a:ext cx="8541676" cy="11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14"/>
              </a:lnSpc>
            </a:pPr>
            <a:r>
              <a:rPr lang="en-US" sz="72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SDLC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Methode</a:t>
            </a:r>
            <a:endParaRPr lang="en-US" sz="72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9268" y="4408643"/>
            <a:ext cx="7369739" cy="408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mewujudkan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SHS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tahapan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dilakukan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sebelumnya,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yaitu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Perencanaan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Perancangan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Penerapan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Penggunaan dan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Pemliharaan</a:t>
            </a: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7743" y="711008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pic>
        <p:nvPicPr>
          <p:cNvPr id="3074" name="Picture 2" descr="Improvement Success Planning Ideas Research">
            <a:extLst>
              <a:ext uri="{FF2B5EF4-FFF2-40B4-BE49-F238E27FC236}">
                <a16:creationId xmlns:a16="http://schemas.microsoft.com/office/drawing/2014/main" id="{9DC75552-EB35-4778-AE3A-37AF15C4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93" y="2533516"/>
            <a:ext cx="6440668" cy="4876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5D346799-594E-4F84-80ED-3771BE2C8350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5B0BFA77-2AFA-4D2A-A50E-C669931076EC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24" name="Rectangle: Rounded Corners 23">
            <a:hlinkClick r:id="rId6" action="ppaction://hlinksldjump"/>
            <a:extLst>
              <a:ext uri="{FF2B5EF4-FFF2-40B4-BE49-F238E27FC236}">
                <a16:creationId xmlns:a16="http://schemas.microsoft.com/office/drawing/2014/main" id="{B13CE499-F003-4089-9924-243FFE208D3F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066A0FDB-9B0B-4170-9D47-7475D34E1545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26" name="Rectangle: Rounded Corners 25">
            <a:hlinkClick r:id="rId7" action="ppaction://hlinksldjump"/>
            <a:extLst>
              <a:ext uri="{FF2B5EF4-FFF2-40B4-BE49-F238E27FC236}">
                <a16:creationId xmlns:a16="http://schemas.microsoft.com/office/drawing/2014/main" id="{400666A1-584D-41F9-B4C9-60FD4EEF087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918A5D-EF03-4DEF-8059-F50461721626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5C94B7BA-FF07-44FE-8A72-021035E1CBBC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E2F4105D-0799-4AB5-B106-ED99CC054DC6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2"/>
              <a:stretch>
                <a:fillRect l="-20592" r="-2059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5963" y="2359620"/>
            <a:ext cx="8959937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Seperti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tahu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bahwasan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adalah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jantung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pada section ini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Perusahaan.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9A1E763-A470-437F-B691-6D9C62C6CF78}"/>
              </a:ext>
            </a:extLst>
          </p:cNvPr>
          <p:cNvSpPr txBox="1"/>
          <p:nvPr/>
        </p:nvSpPr>
        <p:spPr>
          <a:xfrm>
            <a:off x="535962" y="4306666"/>
            <a:ext cx="8959937" cy="1571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utama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di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atur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oleh HR Section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adalah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merupakan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parameter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penialian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karyawannya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meliputi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sz="224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E03CF5DF-5ADF-48CF-988C-0A1D1893BF76}"/>
              </a:ext>
            </a:extLst>
          </p:cNvPr>
          <p:cNvSpPr txBox="1"/>
          <p:nvPr/>
        </p:nvSpPr>
        <p:spPr>
          <a:xfrm>
            <a:off x="535961" y="5863625"/>
            <a:ext cx="2330539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Gaji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</a:t>
            </a:r>
          </a:p>
          <a:p>
            <a:pPr marL="457200" indent="-457200">
              <a:lnSpc>
                <a:spcPts val="3137"/>
              </a:lnSpc>
              <a:buFont typeface="+mj-lt"/>
              <a:buAutoNum type="arabicPeriod"/>
            </a:pP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Promosi</a:t>
            </a:r>
            <a:endParaRPr lang="en-US" sz="2240" b="1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CA6E00E8-1AC2-4068-B5A5-7E7DBF1D0C1F}"/>
              </a:ext>
            </a:extLst>
          </p:cNvPr>
          <p:cNvSpPr txBox="1"/>
          <p:nvPr/>
        </p:nvSpPr>
        <p:spPr>
          <a:xfrm>
            <a:off x="5638800" y="5863625"/>
            <a:ext cx="2966803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</a:pP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b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24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24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Productivity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25F7E1-E6AF-4829-A303-774774565090}"/>
              </a:ext>
            </a:extLst>
          </p:cNvPr>
          <p:cNvGrpSpPr/>
          <p:nvPr/>
        </p:nvGrpSpPr>
        <p:grpSpPr>
          <a:xfrm>
            <a:off x="2616384" y="5887288"/>
            <a:ext cx="2875013" cy="1138615"/>
            <a:chOff x="2528251" y="5105986"/>
            <a:chExt cx="2875013" cy="113861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ACB59EB-7EA0-40D6-AFF1-D69E9303E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528251" y="5105986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EBA75991-FA74-4C55-8E1A-F1EFCB6D0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402594" y="5112130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59E51E6-D25F-4AE6-AC36-91495A497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76937" y="5118274"/>
              <a:ext cx="1126327" cy="112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id="{78BD7A9C-17C9-4156-B65B-5F5977D04754}"/>
              </a:ext>
            </a:extLst>
          </p:cNvPr>
          <p:cNvSpPr txBox="1"/>
          <p:nvPr/>
        </p:nvSpPr>
        <p:spPr>
          <a:xfrm>
            <a:off x="535961" y="7947184"/>
            <a:ext cx="8608040" cy="1173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7"/>
              </a:lnSpc>
            </a:pP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system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harusnya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tinggi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berpengaruh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terhadap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hal2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penting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4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24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9" name="Rectangle: Rounded Corners 38">
            <a:hlinkClick r:id="rId6" action="ppaction://hlinksldjump"/>
            <a:extLst>
              <a:ext uri="{FF2B5EF4-FFF2-40B4-BE49-F238E27FC236}">
                <a16:creationId xmlns:a16="http://schemas.microsoft.com/office/drawing/2014/main" id="{6BF78E9F-0D94-4FC7-9A2A-FA02DF64BDDF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31B031DD-1754-46E9-BDE7-9E7534FDCD3F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1" name="Rectangle: Rounded Corners 40">
            <a:hlinkClick r:id="rId7" action="ppaction://hlinksldjump"/>
            <a:extLst>
              <a:ext uri="{FF2B5EF4-FFF2-40B4-BE49-F238E27FC236}">
                <a16:creationId xmlns:a16="http://schemas.microsoft.com/office/drawing/2014/main" id="{0F53C48D-1AF4-4EBF-BDA9-127E5F0EDC56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CC579B25-8FE3-40E0-89E3-923C540CEE2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3" name="Rectangle: Rounded Corners 42">
            <a:hlinkClick r:id="rId8" action="ppaction://hlinksldjump"/>
            <a:extLst>
              <a:ext uri="{FF2B5EF4-FFF2-40B4-BE49-F238E27FC236}">
                <a16:creationId xmlns:a16="http://schemas.microsoft.com/office/drawing/2014/main" id="{CB6E94C3-D5B5-4098-ABF4-467BC626DFB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325A81-99C8-4827-B30C-151CCFE8264C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576570A7-4B23-4D42-AD5B-FE2F21F962E5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01261A57-45A3-47B4-A755-FAB0D2A66EED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64397" y="2608815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Memahami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64397" y="3146741"/>
            <a:ext cx="17923603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bangkrut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ternyata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cukup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masalah2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pengurusan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terjadi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hingga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kebangkrutan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773580" y="605814"/>
            <a:ext cx="837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987009"/>
            <a:ext cx="17552596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harus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olah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lepas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Human error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buat,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4412777"/>
            <a:ext cx="7257617" cy="8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#1</a:t>
            </a:r>
          </a:p>
          <a:p>
            <a:pPr algn="just">
              <a:lnSpc>
                <a:spcPts val="3417"/>
              </a:lnSpc>
            </a:pP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6056707"/>
            <a:ext cx="17552597" cy="1717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Banyak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mengkoreksi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Penilian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Performa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salah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perncapaian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terhadap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melebihi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target 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Salah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Peniliana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Promosi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Perusahaan tidak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tepat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mempromosikan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karyawan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227365"/>
            <a:ext cx="163996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Hal2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oleh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tadi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sebuah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kesalahan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tidak royal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bahkan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terburukanya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mendapat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demo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beberapa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D2532ABB-9C8C-4230-97F9-BB3459735618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3DE79885-2859-4B29-B1E8-A85ECC0211B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3A917C1B-567E-457B-81AC-ADDED31E4EB1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FF95D63-4096-4929-B70C-472F945C6226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FDCE4EF6-9DEC-49C2-A24C-E2BFA3655A66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05845A2-15F1-435E-A422-3D51F77E4E32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DF133A1D-4CB1-4A6E-9314-7CF95D94511E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175C445F-882F-42DC-87CC-F63D76C5BEFA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640827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System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yang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melibatkan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manusia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tentu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saja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sangat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merugikan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tema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pengoptimalan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7" y="2993303"/>
            <a:ext cx="72576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Mendefinisikan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masalah</a:t>
            </a:r>
            <a:r>
              <a:rPr lang="en-US" sz="2800" dirty="0" smtClean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#2 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27682"/>
            <a:ext cx="17552597" cy="3029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khusus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menjalankan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sistem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(missal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Budi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Oetomo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),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overtime,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izin, 3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semua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section, 1 manager dan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assisten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unutk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merekap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penanggung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jawab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memberikan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nominal pada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Penggajian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Bonusan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Kenaikkan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Jabatan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ts val="3417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Lalu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kepala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divisi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bawahan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secara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tiap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pagi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selama 10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seharunya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waktu ini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dapat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digunakkan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langsung bekerja agar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354403" y="8344744"/>
            <a:ext cx="163996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System Manual tidak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hanya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tetapi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menyebabkan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Losstime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berujung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harus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menyiapkan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dana lebih.</a:t>
            </a:r>
          </a:p>
        </p:txBody>
      </p:sp>
      <p:sp>
        <p:nvSpPr>
          <p:cNvPr id="32" name="Rectangle: Rounded Corners 31">
            <a:hlinkClick r:id="rId5" action="ppaction://hlinksldjump"/>
            <a:extLst>
              <a:ext uri="{FF2B5EF4-FFF2-40B4-BE49-F238E27FC236}">
                <a16:creationId xmlns:a16="http://schemas.microsoft.com/office/drawing/2014/main" id="{1976906A-FCC8-4B8F-8F8F-0ECCE4B9307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BC5E27CE-85D1-4BAC-870E-68BD55ED1CF4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4" name="Rectangle: Rounded Corners 33">
            <a:hlinkClick r:id="rId6" action="ppaction://hlinksldjump"/>
            <a:extLst>
              <a:ext uri="{FF2B5EF4-FFF2-40B4-BE49-F238E27FC236}">
                <a16:creationId xmlns:a16="http://schemas.microsoft.com/office/drawing/2014/main" id="{4577DAEE-C9BD-415A-9A98-C616A55ABBBE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35F3FF5-845D-4489-9B32-E3F9ADF8AFAD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6" name="Rectangle: Rounded Corners 35">
            <a:hlinkClick r:id="rId7" action="ppaction://hlinksldjump"/>
            <a:extLst>
              <a:ext uri="{FF2B5EF4-FFF2-40B4-BE49-F238E27FC236}">
                <a16:creationId xmlns:a16="http://schemas.microsoft.com/office/drawing/2014/main" id="{568AD67E-A22A-4FDE-BF72-339E58733C88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1FA6CAA-B9E9-4076-B980-01132208AF0D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01A39760-6ADB-46AE-89D4-2D01339856A2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52CB24BA-31D2-47A3-875D-A47101CF046B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24943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D0BBB6B1-EACB-499D-8EE7-51EFB05C5523}"/>
              </a:ext>
            </a:extLst>
          </p:cNvPr>
          <p:cNvGrpSpPr/>
          <p:nvPr/>
        </p:nvGrpSpPr>
        <p:grpSpPr>
          <a:xfrm rot="16200000">
            <a:off x="5085779" y="3471706"/>
            <a:ext cx="9445097" cy="20759654"/>
            <a:chOff x="0" y="0"/>
            <a:chExt cx="2487598" cy="2709333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344D9F61-110B-4401-BB59-892E89B5FDEE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103D560-932C-44CA-ABC9-CAB0196D1DCA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E03BF3-CE31-48C0-A267-2BEB7F6842E6}"/>
              </a:ext>
            </a:extLst>
          </p:cNvPr>
          <p:cNvSpPr txBox="1"/>
          <p:nvPr/>
        </p:nvSpPr>
        <p:spPr>
          <a:xfrm>
            <a:off x="580773" y="605814"/>
            <a:ext cx="103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</a:t>
            </a:r>
            <a:r>
              <a:rPr lang="en-US" b="1" i="1" u="sng" dirty="0" err="1"/>
              <a:t>Contoh</a:t>
            </a:r>
            <a:r>
              <a:rPr lang="en-US" b="1" i="1" u="sng" dirty="0"/>
              <a:t> </a:t>
            </a:r>
            <a:r>
              <a:rPr lang="en-US" b="1" i="1" u="sng" dirty="0" err="1"/>
              <a:t>kondisi</a:t>
            </a:r>
            <a:r>
              <a:rPr lang="en-US" b="1" i="1" u="sng" dirty="0"/>
              <a:t> salah </a:t>
            </a:r>
            <a:r>
              <a:rPr lang="en-US" b="1" i="1" u="sng" dirty="0" err="1"/>
              <a:t>satu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yang </a:t>
            </a:r>
            <a:r>
              <a:rPr lang="en-US" b="1" i="1" u="sng" dirty="0" err="1"/>
              <a:t>bermasalah</a:t>
            </a:r>
            <a:r>
              <a:rPr lang="en-US" b="1" i="1" u="sng" dirty="0"/>
              <a:t>, </a:t>
            </a:r>
            <a:r>
              <a:rPr lang="en-US" b="1" i="1" u="sng" dirty="0" err="1"/>
              <a:t>misal</a:t>
            </a:r>
            <a:r>
              <a:rPr lang="en-US" b="1" i="1" u="sng" dirty="0"/>
              <a:t> </a:t>
            </a:r>
            <a:r>
              <a:rPr lang="en-US" b="1" i="1" u="sng" dirty="0" err="1"/>
              <a:t>perusahaan</a:t>
            </a:r>
            <a:r>
              <a:rPr lang="en-US" b="1" i="1" u="sng" dirty="0"/>
              <a:t> Budi </a:t>
            </a:r>
            <a:r>
              <a:rPr lang="en-US" b="1" i="1" u="sng" dirty="0" err="1"/>
              <a:t>Oetomo</a:t>
            </a:r>
            <a:r>
              <a:rPr lang="en-US" b="1" i="1" u="sng" dirty="0"/>
              <a:t> </a:t>
            </a:r>
            <a:r>
              <a:rPr lang="en-US" b="1" i="1" u="sng" dirty="0" err="1"/>
              <a:t>Bangkrut</a:t>
            </a:r>
            <a:r>
              <a:rPr lang="en-US" b="1" i="1" u="sng" dirty="0"/>
              <a:t> </a:t>
            </a:r>
            <a:r>
              <a:rPr lang="en-US" b="1" i="1" u="sng" dirty="0" err="1"/>
              <a:t>karena</a:t>
            </a:r>
            <a:r>
              <a:rPr lang="en-US" b="1" i="1" u="sng" dirty="0"/>
              <a:t> </a:t>
            </a:r>
            <a:r>
              <a:rPr lang="en-US" b="1" i="1" u="sng" dirty="0" err="1"/>
              <a:t>gagal</a:t>
            </a:r>
            <a:r>
              <a:rPr lang="en-US" b="1" i="1" u="sng" dirty="0"/>
              <a:t> </a:t>
            </a:r>
            <a:r>
              <a:rPr lang="en-US" b="1" i="1" u="sng" dirty="0" err="1"/>
              <a:t>dalam</a:t>
            </a:r>
            <a:r>
              <a:rPr lang="en-US" b="1" i="1" u="sng" dirty="0"/>
              <a:t> </a:t>
            </a:r>
            <a:r>
              <a:rPr lang="en-US" b="1" i="1" u="sng" dirty="0" err="1"/>
              <a:t>mengurus</a:t>
            </a:r>
            <a:r>
              <a:rPr lang="en-US" b="1" i="1" u="sng" dirty="0"/>
              <a:t> </a:t>
            </a:r>
            <a:r>
              <a:rPr lang="en-US" b="1" i="1" u="sng" dirty="0" err="1"/>
              <a:t>karyawan</a:t>
            </a:r>
            <a:r>
              <a:rPr lang="en-US" b="1" i="1" u="sng" dirty="0"/>
              <a:t> </a:t>
            </a:r>
            <a:r>
              <a:rPr lang="en-US" b="1" i="1" u="sng" dirty="0" err="1"/>
              <a:t>nya</a:t>
            </a:r>
            <a:r>
              <a:rPr lang="en-US" b="1" i="1" u="sng" dirty="0"/>
              <a:t>. Dan pada </a:t>
            </a:r>
            <a:r>
              <a:rPr lang="en-US" b="1" i="1" u="sng" dirty="0" err="1"/>
              <a:t>perusahaan</a:t>
            </a:r>
            <a:r>
              <a:rPr lang="en-US" b="1" i="1" u="sng" dirty="0"/>
              <a:t> ini manual absen di </a:t>
            </a:r>
            <a:r>
              <a:rPr lang="en-US" b="1" i="1" u="sng" dirty="0" err="1"/>
              <a:t>panggil</a:t>
            </a:r>
            <a:r>
              <a:rPr lang="en-US" b="1" i="1" u="sng" dirty="0"/>
              <a:t> 1/ 1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4321203"/>
            <a:ext cx="17695004" cy="1285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Dari masalah yang di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timbulkan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tersebut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memiliki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tugas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meningkatkan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akurasi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data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perekapan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dan lain2nya,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serta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membuat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perusahaan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lebih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untung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memaksimalkan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(minim </a:t>
            </a: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A64E1-5A9D-4655-B193-5B4843439BB0}"/>
              </a:ext>
            </a:extLst>
          </p:cNvPr>
          <p:cNvSpPr txBox="1"/>
          <p:nvPr/>
        </p:nvSpPr>
        <p:spPr>
          <a:xfrm>
            <a:off x="0" y="9705215"/>
            <a:ext cx="1828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>
                <a:solidFill>
                  <a:srgbClr val="FF0000"/>
                </a:solidFill>
              </a:rPr>
              <a:t>NOTE di buat agar penjelasan </a:t>
            </a:r>
            <a:r>
              <a:rPr lang="en-US" sz="2400" b="1" i="1" u="sng" dirty="0" err="1">
                <a:solidFill>
                  <a:srgbClr val="FF0000"/>
                </a:solidFill>
              </a:rPr>
              <a:t>sistem</a:t>
            </a:r>
            <a:r>
              <a:rPr lang="en-US" sz="2400" b="1" i="1" u="sng" dirty="0">
                <a:solidFill>
                  <a:srgbClr val="FF0000"/>
                </a:solidFill>
              </a:rPr>
              <a:t> yang </a:t>
            </a:r>
            <a:r>
              <a:rPr lang="en-US" sz="2400" b="1" i="1" u="sng" dirty="0" err="1">
                <a:solidFill>
                  <a:srgbClr val="FF0000"/>
                </a:solidFill>
              </a:rPr>
              <a:t>akan</a:t>
            </a:r>
            <a:r>
              <a:rPr lang="en-US" sz="2400" b="1" i="1" u="sng" dirty="0">
                <a:solidFill>
                  <a:srgbClr val="FF0000"/>
                </a:solidFill>
              </a:rPr>
              <a:t> di buat </a:t>
            </a:r>
            <a:r>
              <a:rPr lang="en-US" sz="2400" b="1" i="1" u="sng" dirty="0" err="1">
                <a:solidFill>
                  <a:srgbClr val="FF0000"/>
                </a:solidFill>
              </a:rPr>
              <a:t>ada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Objek</a:t>
            </a:r>
            <a:r>
              <a:rPr lang="en-US" sz="2400" b="1" i="1" u="sng" dirty="0">
                <a:solidFill>
                  <a:srgbClr val="FF0000"/>
                </a:solidFill>
              </a:rPr>
              <a:t> </a:t>
            </a:r>
            <a:r>
              <a:rPr lang="en-US" sz="2400" b="1" i="1" u="sng" dirty="0" err="1">
                <a:solidFill>
                  <a:srgbClr val="FF0000"/>
                </a:solidFill>
              </a:rPr>
              <a:t>nya</a:t>
            </a:r>
            <a:r>
              <a:rPr lang="en-US" sz="2400" b="1" i="1" u="sng" dirty="0">
                <a:solidFill>
                  <a:srgbClr val="FF0000"/>
                </a:solidFill>
              </a:rPr>
              <a:t>, tidak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r>
              <a:rPr lang="en-US" sz="2400" b="1" i="1" u="sng" dirty="0">
                <a:solidFill>
                  <a:srgbClr val="FF0000"/>
                </a:solidFill>
              </a:rPr>
              <a:t>- </a:t>
            </a:r>
            <a:r>
              <a:rPr lang="en-US" sz="2400" b="1" i="1" u="sng" dirty="0" err="1">
                <a:solidFill>
                  <a:srgbClr val="FF0000"/>
                </a:solidFill>
              </a:rPr>
              <a:t>ngawang</a:t>
            </a:r>
            <a:endParaRPr lang="en-US" sz="2400" b="1" i="1" u="sng" dirty="0">
              <a:solidFill>
                <a:srgbClr val="FF0000"/>
              </a:solidFill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2819400" y="3168839"/>
            <a:ext cx="4283148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C.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Tujuan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Projek</a:t>
            </a:r>
            <a:endParaRPr lang="en-US" sz="28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5823988"/>
            <a:ext cx="17552597" cy="1609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manual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menjadi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 Finger print + Verify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wajah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Otomatisasi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perekapan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ovt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cuti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izin,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absensi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harian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bulanan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fy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by web and mobile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aplikasi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Membuat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Digital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Approval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Manager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auto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kalkulasi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Gaji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, Bonus, dan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Rekomendasi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 best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Wingdings" panose="05000000000000000000" pitchFamily="2" charset="2"/>
              </a:rPr>
              <a:t>employess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8">
            <a:extLst>
              <a:ext uri="{FF2B5EF4-FFF2-40B4-BE49-F238E27FC236}">
                <a16:creationId xmlns:a16="http://schemas.microsoft.com/office/drawing/2014/main" id="{B5F3B4DA-1962-436B-BB03-A4AF5FAE3936}"/>
              </a:ext>
            </a:extLst>
          </p:cNvPr>
          <p:cNvSpPr txBox="1"/>
          <p:nvPr/>
        </p:nvSpPr>
        <p:spPr>
          <a:xfrm>
            <a:off x="0" y="8059055"/>
            <a:ext cx="18288000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Jadi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kita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melakukan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Perubahan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SI manual ke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berbasis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Komputer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di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sebut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Digitalisasi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03137E-DF6F-43EE-B0D6-CFBE6DD0AA39}"/>
              </a:ext>
            </a:extLst>
          </p:cNvPr>
          <p:cNvGrpSpPr/>
          <p:nvPr/>
        </p:nvGrpSpPr>
        <p:grpSpPr>
          <a:xfrm>
            <a:off x="364396" y="2543496"/>
            <a:ext cx="2362200" cy="1569404"/>
            <a:chOff x="5435759" y="2672198"/>
            <a:chExt cx="2362200" cy="156940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8FC92335-82A4-4B8C-854D-D69074F0F080}"/>
                </a:ext>
              </a:extLst>
            </p:cNvPr>
            <p:cNvGrpSpPr/>
            <p:nvPr/>
          </p:nvGrpSpPr>
          <p:grpSpPr>
            <a:xfrm>
              <a:off x="5435759" y="2672198"/>
              <a:ext cx="2362200" cy="1569404"/>
              <a:chOff x="0" y="0"/>
              <a:chExt cx="2487598" cy="2709333"/>
            </a:xfrm>
          </p:grpSpPr>
          <p:sp>
            <p:nvSpPr>
              <p:cNvPr id="36" name="Freeform 3">
                <a:extLst>
                  <a:ext uri="{FF2B5EF4-FFF2-40B4-BE49-F238E27FC236}">
                    <a16:creationId xmlns:a16="http://schemas.microsoft.com/office/drawing/2014/main" id="{C8D7D51B-5076-4FF3-8C35-53F9AD245C36}"/>
                  </a:ext>
                </a:extLst>
              </p:cNvPr>
              <p:cNvSpPr/>
              <p:nvPr/>
            </p:nvSpPr>
            <p:spPr>
              <a:xfrm>
                <a:off x="0" y="0"/>
                <a:ext cx="248759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487598" h="2709333">
                    <a:moveTo>
                      <a:pt x="81968" y="0"/>
                    </a:moveTo>
                    <a:lnTo>
                      <a:pt x="2405630" y="0"/>
                    </a:lnTo>
                    <a:cubicBezTo>
                      <a:pt x="2450899" y="0"/>
                      <a:pt x="2487598" y="36698"/>
                      <a:pt x="2487598" y="81968"/>
                    </a:cubicBezTo>
                    <a:lnTo>
                      <a:pt x="2487598" y="2627366"/>
                    </a:lnTo>
                    <a:cubicBezTo>
                      <a:pt x="2487598" y="2649105"/>
                      <a:pt x="2478962" y="2669954"/>
                      <a:pt x="2463590" y="2685325"/>
                    </a:cubicBezTo>
                    <a:cubicBezTo>
                      <a:pt x="2448218" y="2700697"/>
                      <a:pt x="2427369" y="2709333"/>
                      <a:pt x="2405630" y="2709333"/>
                    </a:cubicBezTo>
                    <a:lnTo>
                      <a:pt x="81968" y="2709333"/>
                    </a:lnTo>
                    <a:cubicBezTo>
                      <a:pt x="36698" y="2709333"/>
                      <a:pt x="0" y="2672635"/>
                      <a:pt x="0" y="2627366"/>
                    </a:cubicBezTo>
                    <a:lnTo>
                      <a:pt x="0" y="81968"/>
                    </a:lnTo>
                    <a:cubicBezTo>
                      <a:pt x="0" y="60228"/>
                      <a:pt x="8636" y="39380"/>
                      <a:pt x="24008" y="24008"/>
                    </a:cubicBezTo>
                    <a:cubicBezTo>
                      <a:pt x="39380" y="8636"/>
                      <a:pt x="60228" y="0"/>
                      <a:pt x="8196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59FE8B4B-FE8D-4CF9-BF5C-6F7FC600696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48759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DA9E37-8ABC-4456-A350-B8B13291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7588" y="2717191"/>
              <a:ext cx="1398542" cy="1398542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hlinkClick r:id="rId6" action="ppaction://hlinksldjump"/>
            <a:extLst>
              <a:ext uri="{FF2B5EF4-FFF2-40B4-BE49-F238E27FC236}">
                <a16:creationId xmlns:a16="http://schemas.microsoft.com/office/drawing/2014/main" id="{277CD35E-C55C-4DC3-83F3-147D5AF7083A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51CE64AA-A971-482B-8652-E353D029F2BB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40" name="Rectangle: Rounded Corners 39">
            <a:hlinkClick r:id="rId7" action="ppaction://hlinksldjump"/>
            <a:extLst>
              <a:ext uri="{FF2B5EF4-FFF2-40B4-BE49-F238E27FC236}">
                <a16:creationId xmlns:a16="http://schemas.microsoft.com/office/drawing/2014/main" id="{BF82A766-9DA0-435F-AEC9-CED0D54F8E23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B354C94A-1715-4DE2-A0FF-5B25C1C27BEC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42" name="Rectangle: Rounded Corners 41">
            <a:hlinkClick r:id="rId8" action="ppaction://hlinksldjump"/>
            <a:extLst>
              <a:ext uri="{FF2B5EF4-FFF2-40B4-BE49-F238E27FC236}">
                <a16:creationId xmlns:a16="http://schemas.microsoft.com/office/drawing/2014/main" id="{27149BCC-C8A8-4E7D-A398-2820704C614F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EB1889C-9898-4344-B07B-B165CE1A72EF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9B2863A8-4E42-4D67-B107-3CB28F6E705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C6787E23-C3F4-4DCF-AF6C-C99D08EF9649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5139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-13525854" y="-3924300"/>
            <a:ext cx="10678994" cy="5259610"/>
            <a:chOff x="0" y="0"/>
            <a:chExt cx="1252129" cy="616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2129" cy="616698"/>
            </a:xfrm>
            <a:custGeom>
              <a:avLst/>
              <a:gdLst/>
              <a:ahLst/>
              <a:cxnLst/>
              <a:rect l="l" t="t" r="r" b="b"/>
              <a:pathLst>
                <a:path w="1252129" h="616698">
                  <a:moveTo>
                    <a:pt x="57272" y="0"/>
                  </a:moveTo>
                  <a:lnTo>
                    <a:pt x="1194857" y="0"/>
                  </a:lnTo>
                  <a:cubicBezTo>
                    <a:pt x="1226487" y="0"/>
                    <a:pt x="1252129" y="25642"/>
                    <a:pt x="1252129" y="57272"/>
                  </a:cubicBezTo>
                  <a:lnTo>
                    <a:pt x="1252129" y="559425"/>
                  </a:lnTo>
                  <a:cubicBezTo>
                    <a:pt x="1252129" y="574615"/>
                    <a:pt x="1246095" y="589182"/>
                    <a:pt x="1235354" y="599923"/>
                  </a:cubicBezTo>
                  <a:cubicBezTo>
                    <a:pt x="1224614" y="610664"/>
                    <a:pt x="1210046" y="616698"/>
                    <a:pt x="1194857" y="616698"/>
                  </a:cubicBezTo>
                  <a:lnTo>
                    <a:pt x="57272" y="616698"/>
                  </a:lnTo>
                  <a:cubicBezTo>
                    <a:pt x="25642" y="616698"/>
                    <a:pt x="0" y="591056"/>
                    <a:pt x="0" y="559425"/>
                  </a:cubicBezTo>
                  <a:lnTo>
                    <a:pt x="0" y="57272"/>
                  </a:lnTo>
                  <a:cubicBezTo>
                    <a:pt x="0" y="42083"/>
                    <a:pt x="6034" y="27515"/>
                    <a:pt x="16775" y="16775"/>
                  </a:cubicBezTo>
                  <a:cubicBezTo>
                    <a:pt x="27515" y="6034"/>
                    <a:pt x="42083" y="0"/>
                    <a:pt x="57272" y="0"/>
                  </a:cubicBezTo>
                  <a:close/>
                </a:path>
              </a:pathLst>
            </a:custGeom>
            <a:blipFill>
              <a:blip r:embed="rId2"/>
              <a:stretch>
                <a:fillRect t="-17763" b="-17763"/>
              </a:stretch>
            </a:blip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DBAE1-A03C-4AFE-9ACC-6E0A8186D3E7}"/>
              </a:ext>
            </a:extLst>
          </p:cNvPr>
          <p:cNvGrpSpPr/>
          <p:nvPr/>
        </p:nvGrpSpPr>
        <p:grpSpPr>
          <a:xfrm>
            <a:off x="18059400" y="-3924300"/>
            <a:ext cx="8576489" cy="3205066"/>
            <a:chOff x="10407152" y="-1216051"/>
            <a:chExt cx="8576489" cy="3205066"/>
          </a:xfrm>
        </p:grpSpPr>
        <p:grpSp>
          <p:nvGrpSpPr>
            <p:cNvPr id="2" name="Group 2"/>
            <p:cNvGrpSpPr/>
            <p:nvPr/>
          </p:nvGrpSpPr>
          <p:grpSpPr>
            <a:xfrm>
              <a:off x="10407152" y="-1216051"/>
              <a:ext cx="8576489" cy="3205066"/>
              <a:chOff x="0" y="0"/>
              <a:chExt cx="2258828" cy="844133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258828" cy="844133"/>
              </a:xfrm>
              <a:custGeom>
                <a:avLst/>
                <a:gdLst/>
                <a:ahLst/>
                <a:cxnLst/>
                <a:rect l="l" t="t" r="r" b="b"/>
                <a:pathLst>
                  <a:path w="2258828" h="844133">
                    <a:moveTo>
                      <a:pt x="90269" y="0"/>
                    </a:moveTo>
                    <a:lnTo>
                      <a:pt x="2168559" y="0"/>
                    </a:lnTo>
                    <a:cubicBezTo>
                      <a:pt x="2218414" y="0"/>
                      <a:pt x="2258828" y="40415"/>
                      <a:pt x="2258828" y="90269"/>
                    </a:cubicBezTo>
                    <a:lnTo>
                      <a:pt x="2258828" y="753864"/>
                    </a:lnTo>
                    <a:cubicBezTo>
                      <a:pt x="2258828" y="803718"/>
                      <a:pt x="2218414" y="844133"/>
                      <a:pt x="2168559" y="844133"/>
                    </a:cubicBezTo>
                    <a:lnTo>
                      <a:pt x="90269" y="844133"/>
                    </a:lnTo>
                    <a:cubicBezTo>
                      <a:pt x="40415" y="844133"/>
                      <a:pt x="0" y="803718"/>
                      <a:pt x="0" y="753864"/>
                    </a:cubicBezTo>
                    <a:lnTo>
                      <a:pt x="0" y="90269"/>
                    </a:lnTo>
                    <a:cubicBezTo>
                      <a:pt x="0" y="40415"/>
                      <a:pt x="40415" y="0"/>
                      <a:pt x="9026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589C2">
                      <a:alpha val="100000"/>
                    </a:srgbClr>
                  </a:gs>
                  <a:gs pos="50000">
                    <a:srgbClr val="3ABDD4">
                      <a:alpha val="100000"/>
                    </a:srgbClr>
                  </a:gs>
                  <a:gs pos="100000">
                    <a:srgbClr val="93EF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258828" cy="8822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823857" y="828704"/>
              <a:ext cx="1318404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HOME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535905" y="828704"/>
              <a:ext cx="1512319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ABOUT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295837" y="820872"/>
              <a:ext cx="1442767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0C8EB6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CONTENT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494892" y="828704"/>
              <a:ext cx="1764408" cy="350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21"/>
                </a:lnSpc>
                <a:spcBef>
                  <a:spcPct val="0"/>
                </a:spcBef>
              </a:pPr>
              <a:r>
                <a:rPr lang="en-US" sz="1943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OTHERS</a:t>
              </a: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A9CAA559-D851-4ED4-AC4C-3BC3110709B4}"/>
              </a:ext>
            </a:extLst>
          </p:cNvPr>
          <p:cNvGrpSpPr/>
          <p:nvPr/>
        </p:nvGrpSpPr>
        <p:grpSpPr>
          <a:xfrm>
            <a:off x="284979" y="1042971"/>
            <a:ext cx="295794" cy="1147761"/>
            <a:chOff x="0" y="0"/>
            <a:chExt cx="62581" cy="242832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592772E-1AB2-4EDB-B44B-441A7EA803DE}"/>
                </a:ext>
              </a:extLst>
            </p:cNvPr>
            <p:cNvSpPr/>
            <p:nvPr/>
          </p:nvSpPr>
          <p:spPr>
            <a:xfrm>
              <a:off x="0" y="0"/>
              <a:ext cx="62581" cy="242832"/>
            </a:xfrm>
            <a:custGeom>
              <a:avLst/>
              <a:gdLst/>
              <a:ahLst/>
              <a:cxnLst/>
              <a:rect l="l" t="t" r="r" b="b"/>
              <a:pathLst>
                <a:path w="62581" h="242832">
                  <a:moveTo>
                    <a:pt x="31291" y="0"/>
                  </a:moveTo>
                  <a:lnTo>
                    <a:pt x="31291" y="0"/>
                  </a:lnTo>
                  <a:cubicBezTo>
                    <a:pt x="39589" y="0"/>
                    <a:pt x="47548" y="3297"/>
                    <a:pt x="53416" y="9165"/>
                  </a:cubicBezTo>
                  <a:cubicBezTo>
                    <a:pt x="59285" y="15033"/>
                    <a:pt x="62581" y="22992"/>
                    <a:pt x="62581" y="31291"/>
                  </a:cubicBezTo>
                  <a:lnTo>
                    <a:pt x="62581" y="211542"/>
                  </a:lnTo>
                  <a:cubicBezTo>
                    <a:pt x="62581" y="228823"/>
                    <a:pt x="48572" y="242832"/>
                    <a:pt x="31291" y="242832"/>
                  </a:cubicBezTo>
                  <a:lnTo>
                    <a:pt x="31291" y="242832"/>
                  </a:lnTo>
                  <a:cubicBezTo>
                    <a:pt x="14009" y="242832"/>
                    <a:pt x="0" y="228823"/>
                    <a:pt x="0" y="211542"/>
                  </a:cubicBezTo>
                  <a:lnTo>
                    <a:pt x="0" y="31291"/>
                  </a:lnTo>
                  <a:cubicBezTo>
                    <a:pt x="0" y="14009"/>
                    <a:pt x="14009" y="0"/>
                    <a:pt x="312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ABB43CC1-8EA2-4986-AB2B-DE1640E29D53}"/>
                </a:ext>
              </a:extLst>
            </p:cNvPr>
            <p:cNvSpPr txBox="1"/>
            <p:nvPr/>
          </p:nvSpPr>
          <p:spPr>
            <a:xfrm>
              <a:off x="0" y="-38100"/>
              <a:ext cx="62581" cy="280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07D55B0F-E59C-459F-9E4B-BE9D9C0571A3}"/>
              </a:ext>
            </a:extLst>
          </p:cNvPr>
          <p:cNvSpPr txBox="1"/>
          <p:nvPr/>
        </p:nvSpPr>
        <p:spPr>
          <a:xfrm>
            <a:off x="852907" y="1100365"/>
            <a:ext cx="7661035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7"/>
              </a:lnSpc>
            </a:pPr>
            <a:r>
              <a:rPr lang="en-US" sz="5400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1. </a:t>
            </a:r>
            <a:r>
              <a:rPr lang="en-US" sz="5400" b="1" dirty="0" err="1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Perencanaan</a:t>
            </a:r>
            <a:endParaRPr lang="en-US" sz="5400" b="1" dirty="0">
              <a:solidFill>
                <a:srgbClr val="0C8EB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8D5BD04-C121-4C26-9874-C3394EA3EEB3}"/>
              </a:ext>
            </a:extLst>
          </p:cNvPr>
          <p:cNvSpPr/>
          <p:nvPr/>
        </p:nvSpPr>
        <p:spPr>
          <a:xfrm rot="403078">
            <a:off x="212178" y="152610"/>
            <a:ext cx="533287" cy="511956"/>
          </a:xfrm>
          <a:custGeom>
            <a:avLst/>
            <a:gdLst/>
            <a:ahLst/>
            <a:cxnLst/>
            <a:rect l="l" t="t" r="r" b="b"/>
            <a:pathLst>
              <a:path w="533287" h="511956">
                <a:moveTo>
                  <a:pt x="0" y="0"/>
                </a:moveTo>
                <a:lnTo>
                  <a:pt x="533287" y="0"/>
                </a:lnTo>
                <a:lnTo>
                  <a:pt x="533287" y="511956"/>
                </a:lnTo>
                <a:lnTo>
                  <a:pt x="0" y="5119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96ED867-B4C0-4F4B-A5C4-D2412226AE68}"/>
              </a:ext>
            </a:extLst>
          </p:cNvPr>
          <p:cNvSpPr txBox="1"/>
          <p:nvPr/>
        </p:nvSpPr>
        <p:spPr>
          <a:xfrm>
            <a:off x="842490" y="191726"/>
            <a:ext cx="3366162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424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HR System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4F6F6-58E7-4B31-B7C5-0B8CF79F83C1}"/>
              </a:ext>
            </a:extLst>
          </p:cNvPr>
          <p:cNvSpPr txBox="1"/>
          <p:nvPr/>
        </p:nvSpPr>
        <p:spPr>
          <a:xfrm>
            <a:off x="364396" y="3176570"/>
            <a:ext cx="17695004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mendigitalisasi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Team HR + Support IT Section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9FC26E26-A85B-4FED-AD11-F1EEEAF7F2D5}"/>
              </a:ext>
            </a:extLst>
          </p:cNvPr>
          <p:cNvSpPr txBox="1"/>
          <p:nvPr/>
        </p:nvSpPr>
        <p:spPr>
          <a:xfrm>
            <a:off x="364396" y="2471506"/>
            <a:ext cx="6112604" cy="42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D. Ruang </a:t>
            </a:r>
            <a:r>
              <a:rPr lang="en-US" sz="28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Lingkup</a:t>
            </a:r>
            <a:r>
              <a:rPr lang="en-US" sz="28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(Batasan)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02454E68-556C-4057-AB47-0FF89E3830AE}"/>
              </a:ext>
            </a:extLst>
          </p:cNvPr>
          <p:cNvSpPr txBox="1"/>
          <p:nvPr/>
        </p:nvSpPr>
        <p:spPr>
          <a:xfrm>
            <a:off x="354403" y="4864466"/>
            <a:ext cx="175525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Manager HR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super 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admin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Seluruh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sebagai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DFFC613-04EF-4B9D-A79C-A594901788DE}"/>
              </a:ext>
            </a:extLst>
          </p:cNvPr>
          <p:cNvSpPr txBox="1"/>
          <p:nvPr/>
        </p:nvSpPr>
        <p:spPr>
          <a:xfrm>
            <a:off x="354403" y="4469969"/>
            <a:ext cx="17695004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Penggunaan absen digital :</a:t>
            </a:r>
          </a:p>
        </p:txBody>
      </p:sp>
      <p:grpSp>
        <p:nvGrpSpPr>
          <p:cNvPr id="39" name="Group 2">
            <a:extLst>
              <a:ext uri="{FF2B5EF4-FFF2-40B4-BE49-F238E27FC236}">
                <a16:creationId xmlns:a16="http://schemas.microsoft.com/office/drawing/2014/main" id="{BA32B4B8-D174-4A2E-9671-04CD9278C2CA}"/>
              </a:ext>
            </a:extLst>
          </p:cNvPr>
          <p:cNvGrpSpPr/>
          <p:nvPr/>
        </p:nvGrpSpPr>
        <p:grpSpPr>
          <a:xfrm>
            <a:off x="9810930" y="0"/>
            <a:ext cx="9445097" cy="10287000"/>
            <a:chOff x="0" y="0"/>
            <a:chExt cx="2487598" cy="2709333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329DF17F-B0FB-4B29-8DB8-88BF40229C06}"/>
                </a:ext>
              </a:extLst>
            </p:cNvPr>
            <p:cNvSpPr/>
            <p:nvPr/>
          </p:nvSpPr>
          <p:spPr>
            <a:xfrm>
              <a:off x="0" y="0"/>
              <a:ext cx="2487598" cy="2709333"/>
            </a:xfrm>
            <a:custGeom>
              <a:avLst/>
              <a:gdLst/>
              <a:ahLst/>
              <a:cxnLst/>
              <a:rect l="l" t="t" r="r" b="b"/>
              <a:pathLst>
                <a:path w="2487598" h="2709333">
                  <a:moveTo>
                    <a:pt x="81968" y="0"/>
                  </a:moveTo>
                  <a:lnTo>
                    <a:pt x="2405630" y="0"/>
                  </a:lnTo>
                  <a:cubicBezTo>
                    <a:pt x="2450899" y="0"/>
                    <a:pt x="2487598" y="36698"/>
                    <a:pt x="2487598" y="81968"/>
                  </a:cubicBezTo>
                  <a:lnTo>
                    <a:pt x="2487598" y="2627366"/>
                  </a:lnTo>
                  <a:cubicBezTo>
                    <a:pt x="2487598" y="2649105"/>
                    <a:pt x="2478962" y="2669954"/>
                    <a:pt x="2463590" y="2685325"/>
                  </a:cubicBezTo>
                  <a:cubicBezTo>
                    <a:pt x="2448218" y="2700697"/>
                    <a:pt x="2427369" y="2709333"/>
                    <a:pt x="2405630" y="2709333"/>
                  </a:cubicBezTo>
                  <a:lnTo>
                    <a:pt x="81968" y="2709333"/>
                  </a:lnTo>
                  <a:cubicBezTo>
                    <a:pt x="36698" y="2709333"/>
                    <a:pt x="0" y="2672635"/>
                    <a:pt x="0" y="2627366"/>
                  </a:cubicBezTo>
                  <a:lnTo>
                    <a:pt x="0" y="81968"/>
                  </a:lnTo>
                  <a:cubicBezTo>
                    <a:pt x="0" y="60228"/>
                    <a:pt x="8636" y="39380"/>
                    <a:pt x="24008" y="24008"/>
                  </a:cubicBezTo>
                  <a:cubicBezTo>
                    <a:pt x="39380" y="8636"/>
                    <a:pt x="60228" y="0"/>
                    <a:pt x="81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89C2">
                    <a:alpha val="100000"/>
                  </a:srgbClr>
                </a:gs>
                <a:gs pos="50000">
                  <a:srgbClr val="3ABDD4">
                    <a:alpha val="100000"/>
                  </a:srgbClr>
                </a:gs>
                <a:gs pos="100000">
                  <a:srgbClr val="93E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98A1EE6D-7037-4A8C-906F-28CF8DEC7CEF}"/>
                </a:ext>
              </a:extLst>
            </p:cNvPr>
            <p:cNvSpPr txBox="1"/>
            <p:nvPr/>
          </p:nvSpPr>
          <p:spPr>
            <a:xfrm>
              <a:off x="0" y="-38100"/>
              <a:ext cx="24875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5">
            <a:extLst>
              <a:ext uri="{FF2B5EF4-FFF2-40B4-BE49-F238E27FC236}">
                <a16:creationId xmlns:a16="http://schemas.microsoft.com/office/drawing/2014/main" id="{727C63DE-7018-4090-948A-434F2D988719}"/>
              </a:ext>
            </a:extLst>
          </p:cNvPr>
          <p:cNvGrpSpPr/>
          <p:nvPr/>
        </p:nvGrpSpPr>
        <p:grpSpPr>
          <a:xfrm>
            <a:off x="9144000" y="1866796"/>
            <a:ext cx="7567445" cy="7118248"/>
            <a:chOff x="0" y="0"/>
            <a:chExt cx="887295" cy="834626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42FB942-1066-4EFF-AAC1-D3639A57A65E}"/>
                </a:ext>
              </a:extLst>
            </p:cNvPr>
            <p:cNvSpPr/>
            <p:nvPr/>
          </p:nvSpPr>
          <p:spPr>
            <a:xfrm>
              <a:off x="0" y="0"/>
              <a:ext cx="887295" cy="834626"/>
            </a:xfrm>
            <a:custGeom>
              <a:avLst/>
              <a:gdLst/>
              <a:ahLst/>
              <a:cxnLst/>
              <a:rect l="l" t="t" r="r" b="b"/>
              <a:pathLst>
                <a:path w="887295" h="834626">
                  <a:moveTo>
                    <a:pt x="80821" y="0"/>
                  </a:moveTo>
                  <a:lnTo>
                    <a:pt x="806474" y="0"/>
                  </a:lnTo>
                  <a:cubicBezTo>
                    <a:pt x="851110" y="0"/>
                    <a:pt x="887295" y="36185"/>
                    <a:pt x="887295" y="80821"/>
                  </a:cubicBezTo>
                  <a:lnTo>
                    <a:pt x="887295" y="753805"/>
                  </a:lnTo>
                  <a:cubicBezTo>
                    <a:pt x="887295" y="775240"/>
                    <a:pt x="878780" y="795797"/>
                    <a:pt x="863623" y="810954"/>
                  </a:cubicBezTo>
                  <a:cubicBezTo>
                    <a:pt x="848466" y="826111"/>
                    <a:pt x="827909" y="834626"/>
                    <a:pt x="806474" y="834626"/>
                  </a:cubicBezTo>
                  <a:lnTo>
                    <a:pt x="80821" y="834626"/>
                  </a:lnTo>
                  <a:cubicBezTo>
                    <a:pt x="59386" y="834626"/>
                    <a:pt x="38829" y="826111"/>
                    <a:pt x="23672" y="810954"/>
                  </a:cubicBezTo>
                  <a:cubicBezTo>
                    <a:pt x="8515" y="795797"/>
                    <a:pt x="0" y="775240"/>
                    <a:pt x="0" y="753805"/>
                  </a:cubicBezTo>
                  <a:lnTo>
                    <a:pt x="0" y="80821"/>
                  </a:lnTo>
                  <a:cubicBezTo>
                    <a:pt x="0" y="59386"/>
                    <a:pt x="8515" y="38829"/>
                    <a:pt x="23672" y="23672"/>
                  </a:cubicBezTo>
                  <a:cubicBezTo>
                    <a:pt x="38829" y="8515"/>
                    <a:pt x="59386" y="0"/>
                    <a:pt x="80821" y="0"/>
                  </a:cubicBezTo>
                  <a:close/>
                </a:path>
              </a:pathLst>
            </a:custGeom>
            <a:blipFill>
              <a:blip r:embed="rId5"/>
              <a:stretch>
                <a:fillRect l="-20592" r="-20592"/>
              </a:stretch>
            </a:blipFill>
          </p:spPr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B201C1CB-44F4-4A8B-8A0D-38DA3F0DC2AA}"/>
              </a:ext>
            </a:extLst>
          </p:cNvPr>
          <p:cNvSpPr txBox="1"/>
          <p:nvPr/>
        </p:nvSpPr>
        <p:spPr>
          <a:xfrm>
            <a:off x="354403" y="7093642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Maintenance :</a:t>
            </a:r>
            <a:b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Assmen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HR + 1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Karyawan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PIC System + Support IT Section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3C8BF2C3-0AA5-4E3C-945C-E027F545C748}"/>
              </a:ext>
            </a:extLst>
          </p:cNvPr>
          <p:cNvSpPr txBox="1"/>
          <p:nvPr/>
        </p:nvSpPr>
        <p:spPr>
          <a:xfrm>
            <a:off x="354402" y="8415605"/>
            <a:ext cx="9170597" cy="849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Karna ini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mengubah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system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maka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Approval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sampai</a:t>
            </a:r>
            <a:r>
              <a:rPr lang="en-US" sz="2400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Direktur</a:t>
            </a:r>
            <a:endParaRPr lang="en-US" sz="2400" dirty="0">
              <a:solidFill>
                <a:srgbClr val="0C8EB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2CC4D79B-1C4E-409E-9580-DBC718C08134}"/>
              </a:ext>
            </a:extLst>
          </p:cNvPr>
          <p:cNvSpPr txBox="1"/>
          <p:nvPr/>
        </p:nvSpPr>
        <p:spPr>
          <a:xfrm>
            <a:off x="9144000" y="2461222"/>
            <a:ext cx="756744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400" b="1" dirty="0">
                <a:solidFill>
                  <a:srgbClr val="0C8EB6"/>
                </a:solidFill>
                <a:latin typeface="Poppins"/>
                <a:ea typeface="Poppins"/>
                <a:cs typeface="Poppins"/>
                <a:sym typeface="Poppins"/>
              </a:rPr>
              <a:t>Collaboration</a:t>
            </a:r>
          </a:p>
        </p:txBody>
      </p:sp>
      <p:sp>
        <p:nvSpPr>
          <p:cNvPr id="31" name="Rectangle: Rounded Corners 30">
            <a:hlinkClick r:id="rId6" action="ppaction://hlinksldjump"/>
            <a:extLst>
              <a:ext uri="{FF2B5EF4-FFF2-40B4-BE49-F238E27FC236}">
                <a16:creationId xmlns:a16="http://schemas.microsoft.com/office/drawing/2014/main" id="{46D015A2-5ABC-463B-A856-3904D3321BA1}"/>
              </a:ext>
            </a:extLst>
          </p:cNvPr>
          <p:cNvSpPr/>
          <p:nvPr/>
        </p:nvSpPr>
        <p:spPr>
          <a:xfrm>
            <a:off x="10783305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31D59280-CA08-4A20-8740-3B5E2F4AB24D}"/>
              </a:ext>
            </a:extLst>
          </p:cNvPr>
          <p:cNvSpPr txBox="1"/>
          <p:nvPr/>
        </p:nvSpPr>
        <p:spPr>
          <a:xfrm>
            <a:off x="10823857" y="828704"/>
            <a:ext cx="1318404" cy="35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33" name="Rectangle: Rounded Corners 32">
            <a:hlinkClick r:id="rId7" action="ppaction://hlinksldjump"/>
            <a:extLst>
              <a:ext uri="{FF2B5EF4-FFF2-40B4-BE49-F238E27FC236}">
                <a16:creationId xmlns:a16="http://schemas.microsoft.com/office/drawing/2014/main" id="{D1B9B2A6-2606-4CF7-8CE0-6D63C018500D}"/>
              </a:ext>
            </a:extLst>
          </p:cNvPr>
          <p:cNvSpPr/>
          <p:nvPr/>
        </p:nvSpPr>
        <p:spPr>
          <a:xfrm>
            <a:off x="1257845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AA14CD98-46D1-4EEA-80EC-198CF70DD092}"/>
              </a:ext>
            </a:extLst>
          </p:cNvPr>
          <p:cNvSpPr txBox="1"/>
          <p:nvPr/>
        </p:nvSpPr>
        <p:spPr>
          <a:xfrm>
            <a:off x="12535905" y="828704"/>
            <a:ext cx="1512319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35" name="Rectangle: Rounded Corners 34">
            <a:hlinkClick r:id="rId8" action="ppaction://hlinksldjump"/>
            <a:extLst>
              <a:ext uri="{FF2B5EF4-FFF2-40B4-BE49-F238E27FC236}">
                <a16:creationId xmlns:a16="http://schemas.microsoft.com/office/drawing/2014/main" id="{D7B90364-7E74-44B1-AE18-850024847DB4}"/>
              </a:ext>
            </a:extLst>
          </p:cNvPr>
          <p:cNvSpPr/>
          <p:nvPr/>
        </p:nvSpPr>
        <p:spPr>
          <a:xfrm>
            <a:off x="14270102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A67AEB1-5C60-416D-A403-4BEC8E600A65}"/>
              </a:ext>
            </a:extLst>
          </p:cNvPr>
          <p:cNvSpPr/>
          <p:nvPr/>
        </p:nvSpPr>
        <p:spPr>
          <a:xfrm>
            <a:off x="16078200" y="710796"/>
            <a:ext cx="1447800" cy="570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C9E5BA37-5138-4896-99DC-1C0489A78ED7}"/>
              </a:ext>
            </a:extLst>
          </p:cNvPr>
          <p:cNvSpPr txBox="1"/>
          <p:nvPr/>
        </p:nvSpPr>
        <p:spPr>
          <a:xfrm>
            <a:off x="14272619" y="820872"/>
            <a:ext cx="1442767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4254BEB6-900B-4F5D-8555-7753C9366E0F}"/>
              </a:ext>
            </a:extLst>
          </p:cNvPr>
          <p:cNvSpPr txBox="1"/>
          <p:nvPr/>
        </p:nvSpPr>
        <p:spPr>
          <a:xfrm>
            <a:off x="15494892" y="828704"/>
            <a:ext cx="1764408" cy="3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21"/>
              </a:lnSpc>
              <a:spcBef>
                <a:spcPct val="0"/>
              </a:spcBef>
            </a:pPr>
            <a:r>
              <a:rPr lang="en-US" sz="1943" b="1" dirty="0">
                <a:solidFill>
                  <a:srgbClr val="0C8EB6"/>
                </a:solidFill>
                <a:latin typeface="Poppins Bold"/>
                <a:cs typeface="Poppins Bold"/>
                <a:sym typeface="Poppins Bold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73558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d of Course Jeopardy XL by Slidesgo">
  <a:themeElements>
    <a:clrScheme name="Simple Light">
      <a:dk1>
        <a:srgbClr val="000000"/>
      </a:dk1>
      <a:lt1>
        <a:srgbClr val="FFFFFF"/>
      </a:lt1>
      <a:dk2>
        <a:srgbClr val="61D8C4"/>
      </a:dk2>
      <a:lt2>
        <a:srgbClr val="98DAED"/>
      </a:lt2>
      <a:accent1>
        <a:srgbClr val="FFB757"/>
      </a:accent1>
      <a:accent2>
        <a:srgbClr val="F27FB2"/>
      </a:accent2>
      <a:accent3>
        <a:srgbClr val="C2B9DB"/>
      </a:accent3>
      <a:accent4>
        <a:srgbClr val="F16790"/>
      </a:accent4>
      <a:accent5>
        <a:srgbClr val="B3AAD3"/>
      </a:accent5>
      <a:accent6>
        <a:srgbClr val="51C0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2314</Words>
  <Application>Microsoft Office PowerPoint</Application>
  <PresentationFormat>Custom</PresentationFormat>
  <Paragraphs>322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Patrick Hand</vt:lpstr>
      <vt:lpstr>Courier New</vt:lpstr>
      <vt:lpstr>Poppins</vt:lpstr>
      <vt:lpstr>Arial</vt:lpstr>
      <vt:lpstr>Poppins Bold</vt:lpstr>
      <vt:lpstr>Wingdings</vt:lpstr>
      <vt:lpstr>Lato</vt:lpstr>
      <vt:lpstr>Calibri</vt:lpstr>
      <vt:lpstr>Times New Roman</vt:lpstr>
      <vt:lpstr>Office Theme</vt:lpstr>
      <vt:lpstr>End of Course Jeopardy XL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Tahapan Analisa</vt:lpstr>
      <vt:lpstr>Tahapan Analisa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implementasi </vt:lpstr>
      <vt:lpstr>Phase implementasi </vt:lpstr>
      <vt:lpstr>Phase implementasi </vt:lpstr>
      <vt:lpstr>PowerPoint Presentation</vt:lpstr>
      <vt:lpstr>PowerPoint Presentation</vt:lpstr>
      <vt:lpstr>PowerPoint Presentation</vt:lpstr>
      <vt:lpstr>PowerPoint Presentation</vt:lpstr>
      <vt:lpstr>Tahap maintenance</vt:lpstr>
      <vt:lpstr>Tahap maintenance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Dmia Dx Development (DMIA)</cp:lastModifiedBy>
  <cp:revision>33</cp:revision>
  <dcterms:created xsi:type="dcterms:W3CDTF">2006-08-16T00:00:00Z</dcterms:created>
  <dcterms:modified xsi:type="dcterms:W3CDTF">2024-12-06T02:26:17Z</dcterms:modified>
  <dc:identifier>DAGSMm4UjJk</dc:identifier>
</cp:coreProperties>
</file>